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customXml/itemProps6.xml" ContentType="application/vnd.openxmlformats-officedocument.customXmlProperties+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notesSlides/notesSlide6.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7"/>
  </p:sldMasterIdLst>
  <p:notesMasterIdLst>
    <p:notesMasterId r:id="rId31"/>
  </p:notesMasterIdLst>
  <p:handoutMasterIdLst>
    <p:handoutMasterId r:id="rId32"/>
  </p:handoutMasterIdLst>
  <p:sldIdLst>
    <p:sldId id="256" r:id="rId8"/>
    <p:sldId id="258" r:id="rId9"/>
    <p:sldId id="257" r:id="rId10"/>
    <p:sldId id="278" r:id="rId11"/>
    <p:sldId id="277" r:id="rId12"/>
    <p:sldId id="295" r:id="rId13"/>
    <p:sldId id="301" r:id="rId14"/>
    <p:sldId id="302" r:id="rId15"/>
    <p:sldId id="303" r:id="rId16"/>
    <p:sldId id="304" r:id="rId17"/>
    <p:sldId id="297" r:id="rId18"/>
    <p:sldId id="293" r:id="rId19"/>
    <p:sldId id="261" r:id="rId20"/>
    <p:sldId id="269" r:id="rId21"/>
    <p:sldId id="280" r:id="rId22"/>
    <p:sldId id="264" r:id="rId23"/>
    <p:sldId id="271" r:id="rId24"/>
    <p:sldId id="282" r:id="rId25"/>
    <p:sldId id="273" r:id="rId26"/>
    <p:sldId id="292" r:id="rId27"/>
    <p:sldId id="294" r:id="rId28"/>
    <p:sldId id="286" r:id="rId29"/>
    <p:sldId id="287"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Paul Coddington" initials="BPC" lastIdx="4" clrIdx="0"/>
  <p:cmAuthor id="1" name="cduncan"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495163"/>
    <a:srgbClr val="4753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74421" autoAdjust="0"/>
  </p:normalViewPr>
  <p:slideViewPr>
    <p:cSldViewPr snapToGrid="0">
      <p:cViewPr varScale="1">
        <p:scale>
          <a:sx n="122" d="100"/>
          <a:sy n="122" d="100"/>
        </p:scale>
        <p:origin x="-1440" y="-90"/>
      </p:cViewPr>
      <p:guideLst>
        <p:guide orient="horz" pos="2160"/>
        <p:guide pos="2880"/>
      </p:guideLst>
    </p:cSldViewPr>
  </p:slideViewPr>
  <p:outlineViewPr>
    <p:cViewPr>
      <p:scale>
        <a:sx n="33" d="100"/>
        <a:sy n="33" d="100"/>
      </p:scale>
      <p:origin x="48" y="827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904"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Column2</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cat>
            <c:strRef>
              <c:f>Sheet1!$A$2:$A$5</c:f>
              <c:strCache>
                <c:ptCount val="3"/>
                <c:pt idx="0">
                  <c:v>Salaries &amp; wages</c:v>
                </c:pt>
                <c:pt idx="1">
                  <c:v>Supply costs</c:v>
                </c:pt>
                <c:pt idx="2">
                  <c:v>Contractor costs</c:v>
                </c:pt>
              </c:strCache>
            </c:strRef>
          </c:cat>
          <c:val>
            <c:numRef>
              <c:f>Sheet1!$B$2:$B$5</c:f>
              <c:numCache>
                <c:formatCode>General</c:formatCode>
                <c:ptCount val="3"/>
                <c:pt idx="0">
                  <c:v>78</c:v>
                </c:pt>
                <c:pt idx="1">
                  <c:v>15</c:v>
                </c:pt>
                <c:pt idx="2">
                  <c:v>7</c:v>
                </c:pt>
              </c:numCache>
            </c:numRef>
          </c:val>
          <c:extLst/>
        </c:ser>
        <c:firstSliceAng val="0"/>
        <c:holeSize val="75"/>
      </c:doughnut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3B115-FA89-44BC-8ABD-05DF815600FF}"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985CCBA2-4449-494B-89FF-44AE8F9783B6}">
      <dgm:prSet phldrT="[Text]" custT="1"/>
      <dgm:spPr>
        <a:solidFill>
          <a:schemeClr val="accent1"/>
        </a:solidFill>
      </dgm:spPr>
      <dgm:t>
        <a:bodyPr/>
        <a:lstStyle/>
        <a:p>
          <a:pPr algn="l"/>
          <a:r>
            <a:rPr lang="en-US" sz="2000" dirty="0" smtClean="0"/>
            <a:t>Protecting Americans from Tax Hikes (PATH) Act of 2015</a:t>
          </a:r>
          <a:endParaRPr lang="en-US" sz="2000" dirty="0"/>
        </a:p>
      </dgm:t>
    </dgm:pt>
    <dgm:pt modelId="{5F87ABA0-4A02-42D6-AF85-569B1BE19971}" type="parTrans" cxnId="{6E48C138-D655-4FF5-B41C-F28AF9EB0A8F}">
      <dgm:prSet/>
      <dgm:spPr/>
      <dgm:t>
        <a:bodyPr/>
        <a:lstStyle/>
        <a:p>
          <a:endParaRPr lang="en-US"/>
        </a:p>
      </dgm:t>
    </dgm:pt>
    <dgm:pt modelId="{718EE916-DADB-478A-BFCC-32E097BD1456}" type="sibTrans" cxnId="{6E48C138-D655-4FF5-B41C-F28AF9EB0A8F}">
      <dgm:prSet/>
      <dgm:spPr/>
      <dgm:t>
        <a:bodyPr/>
        <a:lstStyle/>
        <a:p>
          <a:endParaRPr lang="en-US"/>
        </a:p>
      </dgm:t>
    </dgm:pt>
    <dgm:pt modelId="{DB26CDF8-3752-4FE3-9CC6-526036D9B784}">
      <dgm:prSet phldrT="[Text]" custT="1"/>
      <dgm:spPr/>
      <dgm:t>
        <a:bodyPr/>
        <a:lstStyle/>
        <a:p>
          <a:pPr algn="l"/>
          <a:r>
            <a:rPr lang="en-US" sz="1800" dirty="0" smtClean="0"/>
            <a:t>Extenders Overview</a:t>
          </a:r>
          <a:endParaRPr lang="en-US" sz="1800" dirty="0"/>
        </a:p>
      </dgm:t>
    </dgm:pt>
    <dgm:pt modelId="{480EB999-08BC-45B6-A77F-97C135D031E9}" type="parTrans" cxnId="{28B71421-8988-4610-8150-7CF28767D1BA}">
      <dgm:prSet/>
      <dgm:spPr/>
      <dgm:t>
        <a:bodyPr/>
        <a:lstStyle/>
        <a:p>
          <a:endParaRPr lang="en-US"/>
        </a:p>
      </dgm:t>
    </dgm:pt>
    <dgm:pt modelId="{F32F5D9D-5415-4D21-B7D4-A60B8A806B94}" type="sibTrans" cxnId="{28B71421-8988-4610-8150-7CF28767D1BA}">
      <dgm:prSet/>
      <dgm:spPr/>
      <dgm:t>
        <a:bodyPr/>
        <a:lstStyle/>
        <a:p>
          <a:endParaRPr lang="en-US"/>
        </a:p>
      </dgm:t>
    </dgm:pt>
    <dgm:pt modelId="{7EFEDF67-C3A5-4E6E-A178-7FC606AFF5CE}">
      <dgm:prSet phldrT="[Text]" custT="1"/>
      <dgm:spPr/>
      <dgm:t>
        <a:bodyPr/>
        <a:lstStyle/>
        <a:p>
          <a:pPr algn="l"/>
          <a:r>
            <a:rPr lang="en-US" sz="1800" dirty="0" smtClean="0"/>
            <a:t>Qualified Improvement Property (QIP) Rules</a:t>
          </a:r>
          <a:endParaRPr lang="en-US" sz="1800" dirty="0"/>
        </a:p>
      </dgm:t>
    </dgm:pt>
    <dgm:pt modelId="{E650310E-1AE3-4DC7-9C62-00719CE0039A}" type="parTrans" cxnId="{2F960D39-8450-4C81-A38E-E3B28F6B25F1}">
      <dgm:prSet/>
      <dgm:spPr/>
      <dgm:t>
        <a:bodyPr/>
        <a:lstStyle/>
        <a:p>
          <a:endParaRPr lang="en-US"/>
        </a:p>
      </dgm:t>
    </dgm:pt>
    <dgm:pt modelId="{F619B3FA-BC91-4E77-8386-97232D1A3F66}" type="sibTrans" cxnId="{2F960D39-8450-4C81-A38E-E3B28F6B25F1}">
      <dgm:prSet/>
      <dgm:spPr/>
      <dgm:t>
        <a:bodyPr/>
        <a:lstStyle/>
        <a:p>
          <a:endParaRPr lang="en-US"/>
        </a:p>
      </dgm:t>
    </dgm:pt>
    <dgm:pt modelId="{029642B7-8D10-4E07-BFB8-F63D85302B5F}">
      <dgm:prSet phldrT="[Text]" custT="1"/>
      <dgm:spPr/>
      <dgm:t>
        <a:bodyPr/>
        <a:lstStyle/>
        <a:p>
          <a:pPr algn="l"/>
          <a:r>
            <a:rPr lang="en-US" sz="1800" dirty="0" smtClean="0"/>
            <a:t>Section §179 Rules</a:t>
          </a:r>
          <a:endParaRPr lang="en-US" sz="1800" dirty="0"/>
        </a:p>
      </dgm:t>
    </dgm:pt>
    <dgm:pt modelId="{58FCA35E-A167-4F1E-B5B1-A8AE66D0D564}" type="parTrans" cxnId="{ED84D537-D6CF-4F8B-9521-30605F5E86F8}">
      <dgm:prSet/>
      <dgm:spPr/>
      <dgm:t>
        <a:bodyPr/>
        <a:lstStyle/>
        <a:p>
          <a:endParaRPr lang="en-US"/>
        </a:p>
      </dgm:t>
    </dgm:pt>
    <dgm:pt modelId="{E1B6A561-3684-4D09-B046-DA0B417A4D18}" type="sibTrans" cxnId="{ED84D537-D6CF-4F8B-9521-30605F5E86F8}">
      <dgm:prSet/>
      <dgm:spPr/>
      <dgm:t>
        <a:bodyPr/>
        <a:lstStyle/>
        <a:p>
          <a:endParaRPr lang="en-US"/>
        </a:p>
      </dgm:t>
    </dgm:pt>
    <dgm:pt modelId="{DE818E49-7C9A-4F32-86AB-66BDC7115BB8}">
      <dgm:prSet phldrT="[Text]" custT="1"/>
      <dgm:spPr/>
      <dgm:t>
        <a:bodyPr/>
        <a:lstStyle/>
        <a:p>
          <a:pPr algn="l"/>
          <a:r>
            <a:rPr lang="en-US" sz="1800" dirty="0" smtClean="0"/>
            <a:t>§179D – Energy Efficient Deduction</a:t>
          </a:r>
          <a:endParaRPr lang="en-US" sz="1800" dirty="0"/>
        </a:p>
      </dgm:t>
    </dgm:pt>
    <dgm:pt modelId="{BA9030F7-6847-4740-ACB8-6F539752BE29}" type="parTrans" cxnId="{FC07C5D5-CD8A-43F6-A715-24D5704FDCA0}">
      <dgm:prSet/>
      <dgm:spPr/>
      <dgm:t>
        <a:bodyPr/>
        <a:lstStyle/>
        <a:p>
          <a:endParaRPr lang="en-US"/>
        </a:p>
      </dgm:t>
    </dgm:pt>
    <dgm:pt modelId="{B22B88BE-1CCF-4D7F-9CB1-CCB248D96F01}" type="sibTrans" cxnId="{FC07C5D5-CD8A-43F6-A715-24D5704FDCA0}">
      <dgm:prSet/>
      <dgm:spPr/>
      <dgm:t>
        <a:bodyPr/>
        <a:lstStyle/>
        <a:p>
          <a:endParaRPr lang="en-US"/>
        </a:p>
      </dgm:t>
    </dgm:pt>
    <dgm:pt modelId="{71312779-4BC0-4EA2-BFBC-E9A09935EF89}">
      <dgm:prSet phldrT="[Text]" custT="1"/>
      <dgm:spPr/>
      <dgm:t>
        <a:bodyPr/>
        <a:lstStyle/>
        <a:p>
          <a:pPr algn="l"/>
          <a:r>
            <a:rPr lang="en-US" sz="1800" dirty="0" smtClean="0"/>
            <a:t>New Bonus Depreciation Rules</a:t>
          </a:r>
          <a:endParaRPr lang="en-US" sz="1800" dirty="0"/>
        </a:p>
      </dgm:t>
    </dgm:pt>
    <dgm:pt modelId="{FCB4FE2E-65BE-4FF9-B94A-6750765E0643}" type="parTrans" cxnId="{5A9FE95B-D58A-49C8-A7A3-E0277DF98DC2}">
      <dgm:prSet/>
      <dgm:spPr/>
      <dgm:t>
        <a:bodyPr/>
        <a:lstStyle/>
        <a:p>
          <a:endParaRPr lang="en-US"/>
        </a:p>
      </dgm:t>
    </dgm:pt>
    <dgm:pt modelId="{74956887-4DF7-496B-A3BE-A2478F3C04E5}" type="sibTrans" cxnId="{5A9FE95B-D58A-49C8-A7A3-E0277DF98DC2}">
      <dgm:prSet/>
      <dgm:spPr/>
      <dgm:t>
        <a:bodyPr/>
        <a:lstStyle/>
        <a:p>
          <a:endParaRPr lang="en-US"/>
        </a:p>
      </dgm:t>
    </dgm:pt>
    <dgm:pt modelId="{CA139A5E-F88B-4800-A00E-F952ACB783C3}">
      <dgm:prSet phldrT="[Text]" custT="1"/>
      <dgm:spPr/>
      <dgm:t>
        <a:bodyPr/>
        <a:lstStyle/>
        <a:p>
          <a:pPr algn="l"/>
          <a:r>
            <a:rPr lang="en-US" sz="1800" dirty="0" smtClean="0"/>
            <a:t>15 Year Improvement Property </a:t>
          </a:r>
          <a:endParaRPr lang="en-US" sz="1800" dirty="0"/>
        </a:p>
      </dgm:t>
    </dgm:pt>
    <dgm:pt modelId="{C54FA628-B02B-4744-946D-8935733F4B1D}" type="parTrans" cxnId="{1AFA3177-80EE-4F49-8A67-45CF9FC0D317}">
      <dgm:prSet/>
      <dgm:spPr/>
      <dgm:t>
        <a:bodyPr/>
        <a:lstStyle/>
        <a:p>
          <a:endParaRPr lang="en-US"/>
        </a:p>
      </dgm:t>
    </dgm:pt>
    <dgm:pt modelId="{3ACC7B8F-C424-4170-9C58-0F652FB72275}" type="sibTrans" cxnId="{1AFA3177-80EE-4F49-8A67-45CF9FC0D317}">
      <dgm:prSet/>
      <dgm:spPr/>
      <dgm:t>
        <a:bodyPr/>
        <a:lstStyle/>
        <a:p>
          <a:endParaRPr lang="en-US"/>
        </a:p>
      </dgm:t>
    </dgm:pt>
    <dgm:pt modelId="{A5F3325E-AE22-4AAF-B694-E816B9F3FF5F}">
      <dgm:prSet phldrT="[Text]" custT="1"/>
      <dgm:spPr/>
      <dgm:t>
        <a:bodyPr/>
        <a:lstStyle/>
        <a:p>
          <a:pPr algn="l"/>
          <a:r>
            <a:rPr lang="en-US" sz="1800" dirty="0" smtClean="0"/>
            <a:t>§45L – Energy Efficient Home Tax Credit</a:t>
          </a:r>
          <a:endParaRPr lang="en-US" sz="1800" dirty="0"/>
        </a:p>
      </dgm:t>
    </dgm:pt>
    <dgm:pt modelId="{B52981DB-C7A3-4F08-B5F2-65F07F7CFDF3}" type="parTrans" cxnId="{BFF20013-18AE-46DB-8886-8422A32D1B43}">
      <dgm:prSet/>
      <dgm:spPr/>
      <dgm:t>
        <a:bodyPr/>
        <a:lstStyle/>
        <a:p>
          <a:endParaRPr lang="en-US"/>
        </a:p>
      </dgm:t>
    </dgm:pt>
    <dgm:pt modelId="{66D943A6-4E94-4206-972A-C34AF31D1BF5}" type="sibTrans" cxnId="{BFF20013-18AE-46DB-8886-8422A32D1B43}">
      <dgm:prSet/>
      <dgm:spPr/>
      <dgm:t>
        <a:bodyPr/>
        <a:lstStyle/>
        <a:p>
          <a:endParaRPr lang="en-US"/>
        </a:p>
      </dgm:t>
    </dgm:pt>
    <dgm:pt modelId="{7C746E3B-B6DC-4D26-B854-D84C4BE4CB0C}">
      <dgm:prSet phldrT="[Text]" custT="1"/>
      <dgm:spPr/>
      <dgm:t>
        <a:bodyPr/>
        <a:lstStyle/>
        <a:p>
          <a:pPr algn="l"/>
          <a:r>
            <a:rPr lang="en-US" sz="1800" dirty="0" smtClean="0"/>
            <a:t>R&amp;D Tax Credit Enhancements</a:t>
          </a:r>
          <a:endParaRPr lang="en-US" sz="1800" dirty="0"/>
        </a:p>
      </dgm:t>
    </dgm:pt>
    <dgm:pt modelId="{C2A7BF34-91C8-4387-9D06-271730BA909B}" type="parTrans" cxnId="{7BC5B3A5-87AD-49C2-905F-6602A5DFEB48}">
      <dgm:prSet/>
      <dgm:spPr/>
      <dgm:t>
        <a:bodyPr/>
        <a:lstStyle/>
        <a:p>
          <a:endParaRPr lang="en-US"/>
        </a:p>
      </dgm:t>
    </dgm:pt>
    <dgm:pt modelId="{2384FF33-1F6E-465B-B999-F5AB2D5BA399}" type="sibTrans" cxnId="{7BC5B3A5-87AD-49C2-905F-6602A5DFEB48}">
      <dgm:prSet/>
      <dgm:spPr/>
      <dgm:t>
        <a:bodyPr/>
        <a:lstStyle/>
        <a:p>
          <a:endParaRPr lang="en-US"/>
        </a:p>
      </dgm:t>
    </dgm:pt>
    <dgm:pt modelId="{D8B6237C-F008-40E9-B4E2-7A2E3ECD069B}" type="pres">
      <dgm:prSet presAssocID="{CE03B115-FA89-44BC-8ABD-05DF815600FF}" presName="diagram" presStyleCnt="0">
        <dgm:presLayoutVars>
          <dgm:chPref val="1"/>
          <dgm:dir/>
          <dgm:animOne val="branch"/>
          <dgm:animLvl val="lvl"/>
          <dgm:resizeHandles/>
        </dgm:presLayoutVars>
      </dgm:prSet>
      <dgm:spPr/>
      <dgm:t>
        <a:bodyPr/>
        <a:lstStyle/>
        <a:p>
          <a:endParaRPr lang="en-US"/>
        </a:p>
      </dgm:t>
    </dgm:pt>
    <dgm:pt modelId="{DF3098DF-2F17-4132-9C1D-3E66A398A459}" type="pres">
      <dgm:prSet presAssocID="{985CCBA2-4449-494B-89FF-44AE8F9783B6}" presName="root" presStyleCnt="0"/>
      <dgm:spPr/>
      <dgm:t>
        <a:bodyPr/>
        <a:lstStyle/>
        <a:p>
          <a:endParaRPr lang="en-US"/>
        </a:p>
      </dgm:t>
    </dgm:pt>
    <dgm:pt modelId="{99A5F068-311A-43C7-BE65-04868D167122}" type="pres">
      <dgm:prSet presAssocID="{985CCBA2-4449-494B-89FF-44AE8F9783B6}" presName="rootComposite" presStyleCnt="0"/>
      <dgm:spPr/>
      <dgm:t>
        <a:bodyPr/>
        <a:lstStyle/>
        <a:p>
          <a:endParaRPr lang="en-US"/>
        </a:p>
      </dgm:t>
    </dgm:pt>
    <dgm:pt modelId="{204E901F-DCF4-4384-B724-BF55E63317B8}" type="pres">
      <dgm:prSet presAssocID="{985CCBA2-4449-494B-89FF-44AE8F9783B6}" presName="rootText" presStyleLbl="node1" presStyleIdx="0" presStyleCnt="1" custScaleX="1169250" custLinFactY="-300000" custLinFactNeighborX="-14835" custLinFactNeighborY="-323915"/>
      <dgm:spPr/>
      <dgm:t>
        <a:bodyPr/>
        <a:lstStyle/>
        <a:p>
          <a:endParaRPr lang="en-US"/>
        </a:p>
      </dgm:t>
    </dgm:pt>
    <dgm:pt modelId="{B48E8BDF-A7DD-4197-8F12-A52419221C15}" type="pres">
      <dgm:prSet presAssocID="{985CCBA2-4449-494B-89FF-44AE8F9783B6}" presName="rootConnector" presStyleLbl="node1" presStyleIdx="0" presStyleCnt="1"/>
      <dgm:spPr/>
      <dgm:t>
        <a:bodyPr/>
        <a:lstStyle/>
        <a:p>
          <a:endParaRPr lang="en-US"/>
        </a:p>
      </dgm:t>
    </dgm:pt>
    <dgm:pt modelId="{C53175F5-BFF9-4D71-A6BF-340635271CCA}" type="pres">
      <dgm:prSet presAssocID="{985CCBA2-4449-494B-89FF-44AE8F9783B6}" presName="childShape" presStyleCnt="0"/>
      <dgm:spPr/>
      <dgm:t>
        <a:bodyPr/>
        <a:lstStyle/>
        <a:p>
          <a:endParaRPr lang="en-US"/>
        </a:p>
      </dgm:t>
    </dgm:pt>
    <dgm:pt modelId="{203A45E7-D04C-4573-8FBC-D6F820179D31}" type="pres">
      <dgm:prSet presAssocID="{480EB999-08BC-45B6-A77F-97C135D031E9}" presName="Name13" presStyleLbl="parChTrans1D2" presStyleIdx="0" presStyleCnt="8"/>
      <dgm:spPr/>
      <dgm:t>
        <a:bodyPr/>
        <a:lstStyle/>
        <a:p>
          <a:endParaRPr lang="en-US"/>
        </a:p>
      </dgm:t>
    </dgm:pt>
    <dgm:pt modelId="{FF5AE15E-EAC7-40BA-BA36-B820E92355EE}" type="pres">
      <dgm:prSet presAssocID="{DB26CDF8-3752-4FE3-9CC6-526036D9B784}" presName="childText" presStyleLbl="bgAcc1" presStyleIdx="0" presStyleCnt="8" custScaleX="1033411" custScaleY="100000">
        <dgm:presLayoutVars>
          <dgm:bulletEnabled val="1"/>
        </dgm:presLayoutVars>
      </dgm:prSet>
      <dgm:spPr/>
      <dgm:t>
        <a:bodyPr/>
        <a:lstStyle/>
        <a:p>
          <a:endParaRPr lang="en-US"/>
        </a:p>
      </dgm:t>
    </dgm:pt>
    <dgm:pt modelId="{CD06C6D0-A820-4687-8809-7AB7BBB18AD4}" type="pres">
      <dgm:prSet presAssocID="{C2A7BF34-91C8-4387-9D06-271730BA909B}" presName="Name13" presStyleLbl="parChTrans1D2" presStyleIdx="1" presStyleCnt="8"/>
      <dgm:spPr/>
      <dgm:t>
        <a:bodyPr/>
        <a:lstStyle/>
        <a:p>
          <a:endParaRPr lang="en-US"/>
        </a:p>
      </dgm:t>
    </dgm:pt>
    <dgm:pt modelId="{9CA65DB0-9203-4C59-8D5D-3ACABE34D54B}" type="pres">
      <dgm:prSet presAssocID="{7C746E3B-B6DC-4D26-B854-D84C4BE4CB0C}" presName="childText" presStyleLbl="bgAcc1" presStyleIdx="1" presStyleCnt="8" custScaleX="1031778">
        <dgm:presLayoutVars>
          <dgm:bulletEnabled val="1"/>
        </dgm:presLayoutVars>
      </dgm:prSet>
      <dgm:spPr/>
      <dgm:t>
        <a:bodyPr/>
        <a:lstStyle/>
        <a:p>
          <a:endParaRPr lang="en-US"/>
        </a:p>
      </dgm:t>
    </dgm:pt>
    <dgm:pt modelId="{C0AEA221-B8C2-4937-8D06-055A1A0DACDC}" type="pres">
      <dgm:prSet presAssocID="{C54FA628-B02B-4744-946D-8935733F4B1D}" presName="Name13" presStyleLbl="parChTrans1D2" presStyleIdx="2" presStyleCnt="8"/>
      <dgm:spPr/>
      <dgm:t>
        <a:bodyPr/>
        <a:lstStyle/>
        <a:p>
          <a:endParaRPr lang="en-US"/>
        </a:p>
      </dgm:t>
    </dgm:pt>
    <dgm:pt modelId="{6BC9218E-12A5-4A8D-80EE-55DB21FA1C5A}" type="pres">
      <dgm:prSet presAssocID="{CA139A5E-F88B-4800-A00E-F952ACB783C3}" presName="childText" presStyleLbl="bgAcc1" presStyleIdx="2" presStyleCnt="8" custScaleX="1032528">
        <dgm:presLayoutVars>
          <dgm:bulletEnabled val="1"/>
        </dgm:presLayoutVars>
      </dgm:prSet>
      <dgm:spPr/>
      <dgm:t>
        <a:bodyPr/>
        <a:lstStyle/>
        <a:p>
          <a:endParaRPr lang="en-US"/>
        </a:p>
      </dgm:t>
    </dgm:pt>
    <dgm:pt modelId="{6BCAB218-18C2-4E79-8D0A-3FAECAE05C48}" type="pres">
      <dgm:prSet presAssocID="{E650310E-1AE3-4DC7-9C62-00719CE0039A}" presName="Name13" presStyleLbl="parChTrans1D2" presStyleIdx="3" presStyleCnt="8"/>
      <dgm:spPr/>
      <dgm:t>
        <a:bodyPr/>
        <a:lstStyle/>
        <a:p>
          <a:endParaRPr lang="en-US"/>
        </a:p>
      </dgm:t>
    </dgm:pt>
    <dgm:pt modelId="{AC513EE4-1C06-41EE-A9EC-EBE96965E07C}" type="pres">
      <dgm:prSet presAssocID="{7EFEDF67-C3A5-4E6E-A178-7FC606AFF5CE}" presName="childText" presStyleLbl="bgAcc1" presStyleIdx="3" presStyleCnt="8" custScaleX="1033411">
        <dgm:presLayoutVars>
          <dgm:bulletEnabled val="1"/>
        </dgm:presLayoutVars>
      </dgm:prSet>
      <dgm:spPr/>
      <dgm:t>
        <a:bodyPr/>
        <a:lstStyle/>
        <a:p>
          <a:endParaRPr lang="en-US"/>
        </a:p>
      </dgm:t>
    </dgm:pt>
    <dgm:pt modelId="{4F27D29C-084A-42DB-8C20-BA6D5880577D}" type="pres">
      <dgm:prSet presAssocID="{FCB4FE2E-65BE-4FF9-B94A-6750765E0643}" presName="Name13" presStyleLbl="parChTrans1D2" presStyleIdx="4" presStyleCnt="8"/>
      <dgm:spPr/>
      <dgm:t>
        <a:bodyPr/>
        <a:lstStyle/>
        <a:p>
          <a:endParaRPr lang="en-US"/>
        </a:p>
      </dgm:t>
    </dgm:pt>
    <dgm:pt modelId="{F50380D0-1C08-4406-AAB1-769C2D1D57B3}" type="pres">
      <dgm:prSet presAssocID="{71312779-4BC0-4EA2-BFBC-E9A09935EF89}" presName="childText" presStyleLbl="bgAcc1" presStyleIdx="4" presStyleCnt="8" custScaleX="1033411">
        <dgm:presLayoutVars>
          <dgm:bulletEnabled val="1"/>
        </dgm:presLayoutVars>
      </dgm:prSet>
      <dgm:spPr/>
      <dgm:t>
        <a:bodyPr/>
        <a:lstStyle/>
        <a:p>
          <a:endParaRPr lang="en-US"/>
        </a:p>
      </dgm:t>
    </dgm:pt>
    <dgm:pt modelId="{2C8BBB70-EA73-47B2-ACFA-21445E61CB73}" type="pres">
      <dgm:prSet presAssocID="{58FCA35E-A167-4F1E-B5B1-A8AE66D0D564}" presName="Name13" presStyleLbl="parChTrans1D2" presStyleIdx="5" presStyleCnt="8"/>
      <dgm:spPr/>
      <dgm:t>
        <a:bodyPr/>
        <a:lstStyle/>
        <a:p>
          <a:endParaRPr lang="en-US"/>
        </a:p>
      </dgm:t>
    </dgm:pt>
    <dgm:pt modelId="{653BDF49-6A4B-4569-B382-C4FA9C6CE140}" type="pres">
      <dgm:prSet presAssocID="{029642B7-8D10-4E07-BFB8-F63D85302B5F}" presName="childText" presStyleLbl="bgAcc1" presStyleIdx="5" presStyleCnt="8" custScaleX="1033411">
        <dgm:presLayoutVars>
          <dgm:bulletEnabled val="1"/>
        </dgm:presLayoutVars>
      </dgm:prSet>
      <dgm:spPr/>
      <dgm:t>
        <a:bodyPr/>
        <a:lstStyle/>
        <a:p>
          <a:endParaRPr lang="en-US"/>
        </a:p>
      </dgm:t>
    </dgm:pt>
    <dgm:pt modelId="{9083B450-86B4-428A-B5A8-FED4E16B57A9}" type="pres">
      <dgm:prSet presAssocID="{BA9030F7-6847-4740-ACB8-6F539752BE29}" presName="Name13" presStyleLbl="parChTrans1D2" presStyleIdx="6" presStyleCnt="8"/>
      <dgm:spPr/>
      <dgm:t>
        <a:bodyPr/>
        <a:lstStyle/>
        <a:p>
          <a:endParaRPr lang="en-US"/>
        </a:p>
      </dgm:t>
    </dgm:pt>
    <dgm:pt modelId="{0A99F51F-EAEF-463D-B09D-3EB393E41BC3}" type="pres">
      <dgm:prSet presAssocID="{DE818E49-7C9A-4F32-86AB-66BDC7115BB8}" presName="childText" presStyleLbl="bgAcc1" presStyleIdx="6" presStyleCnt="8" custScaleX="1033411" custLinFactNeighborX="-3132" custLinFactNeighborY="-5010">
        <dgm:presLayoutVars>
          <dgm:bulletEnabled val="1"/>
        </dgm:presLayoutVars>
      </dgm:prSet>
      <dgm:spPr/>
      <dgm:t>
        <a:bodyPr/>
        <a:lstStyle/>
        <a:p>
          <a:endParaRPr lang="en-US"/>
        </a:p>
      </dgm:t>
    </dgm:pt>
    <dgm:pt modelId="{ECFB6BC4-BFC5-4CA5-BAA5-0D5D3E35DEF4}" type="pres">
      <dgm:prSet presAssocID="{B52981DB-C7A3-4F08-B5F2-65F07F7CFDF3}" presName="Name13" presStyleLbl="parChTrans1D2" presStyleIdx="7" presStyleCnt="8"/>
      <dgm:spPr/>
      <dgm:t>
        <a:bodyPr/>
        <a:lstStyle/>
        <a:p>
          <a:endParaRPr lang="en-US"/>
        </a:p>
      </dgm:t>
    </dgm:pt>
    <dgm:pt modelId="{157FCCFD-822B-4E1A-B9B8-8676E008FC71}" type="pres">
      <dgm:prSet presAssocID="{A5F3325E-AE22-4AAF-B694-E816B9F3FF5F}" presName="childText" presStyleLbl="bgAcc1" presStyleIdx="7" presStyleCnt="8" custScaleX="1031778">
        <dgm:presLayoutVars>
          <dgm:bulletEnabled val="1"/>
        </dgm:presLayoutVars>
      </dgm:prSet>
      <dgm:spPr/>
      <dgm:t>
        <a:bodyPr/>
        <a:lstStyle/>
        <a:p>
          <a:endParaRPr lang="en-US"/>
        </a:p>
      </dgm:t>
    </dgm:pt>
  </dgm:ptLst>
  <dgm:cxnLst>
    <dgm:cxn modelId="{7BC5B3A5-87AD-49C2-905F-6602A5DFEB48}" srcId="{985CCBA2-4449-494B-89FF-44AE8F9783B6}" destId="{7C746E3B-B6DC-4D26-B854-D84C4BE4CB0C}" srcOrd="1" destOrd="0" parTransId="{C2A7BF34-91C8-4387-9D06-271730BA909B}" sibTransId="{2384FF33-1F6E-465B-B999-F5AB2D5BA399}"/>
    <dgm:cxn modelId="{4257DB31-C3FF-4A63-990A-26B4F606C86C}" type="presOf" srcId="{E650310E-1AE3-4DC7-9C62-00719CE0039A}" destId="{6BCAB218-18C2-4E79-8D0A-3FAECAE05C48}" srcOrd="0" destOrd="0" presId="urn:microsoft.com/office/officeart/2005/8/layout/hierarchy3"/>
    <dgm:cxn modelId="{E4B0232A-F4E7-43EF-88E7-A3EB20320D5C}" type="presOf" srcId="{FCB4FE2E-65BE-4FF9-B94A-6750765E0643}" destId="{4F27D29C-084A-42DB-8C20-BA6D5880577D}" srcOrd="0" destOrd="0" presId="urn:microsoft.com/office/officeart/2005/8/layout/hierarchy3"/>
    <dgm:cxn modelId="{D9FF5DB3-0CBC-439C-B80D-CBCD5912AD8E}" type="presOf" srcId="{985CCBA2-4449-494B-89FF-44AE8F9783B6}" destId="{B48E8BDF-A7DD-4197-8F12-A52419221C15}" srcOrd="1" destOrd="0" presId="urn:microsoft.com/office/officeart/2005/8/layout/hierarchy3"/>
    <dgm:cxn modelId="{CEC23355-734F-4318-B17D-AC1F1155F3C3}" type="presOf" srcId="{CE03B115-FA89-44BC-8ABD-05DF815600FF}" destId="{D8B6237C-F008-40E9-B4E2-7A2E3ECD069B}" srcOrd="0" destOrd="0" presId="urn:microsoft.com/office/officeart/2005/8/layout/hierarchy3"/>
    <dgm:cxn modelId="{2F960D39-8450-4C81-A38E-E3B28F6B25F1}" srcId="{985CCBA2-4449-494B-89FF-44AE8F9783B6}" destId="{7EFEDF67-C3A5-4E6E-A178-7FC606AFF5CE}" srcOrd="3" destOrd="0" parTransId="{E650310E-1AE3-4DC7-9C62-00719CE0039A}" sibTransId="{F619B3FA-BC91-4E77-8386-97232D1A3F66}"/>
    <dgm:cxn modelId="{7999153D-F513-4C51-9013-9897225B4FF0}" type="presOf" srcId="{A5F3325E-AE22-4AAF-B694-E816B9F3FF5F}" destId="{157FCCFD-822B-4E1A-B9B8-8676E008FC71}" srcOrd="0" destOrd="0" presId="urn:microsoft.com/office/officeart/2005/8/layout/hierarchy3"/>
    <dgm:cxn modelId="{BFF20013-18AE-46DB-8886-8422A32D1B43}" srcId="{985CCBA2-4449-494B-89FF-44AE8F9783B6}" destId="{A5F3325E-AE22-4AAF-B694-E816B9F3FF5F}" srcOrd="7" destOrd="0" parTransId="{B52981DB-C7A3-4F08-B5F2-65F07F7CFDF3}" sibTransId="{66D943A6-4E94-4206-972A-C34AF31D1BF5}"/>
    <dgm:cxn modelId="{76F935FA-9330-4224-860F-9BA446434C6E}" type="presOf" srcId="{DE818E49-7C9A-4F32-86AB-66BDC7115BB8}" destId="{0A99F51F-EAEF-463D-B09D-3EB393E41BC3}" srcOrd="0" destOrd="0" presId="urn:microsoft.com/office/officeart/2005/8/layout/hierarchy3"/>
    <dgm:cxn modelId="{FC07C5D5-CD8A-43F6-A715-24D5704FDCA0}" srcId="{985CCBA2-4449-494B-89FF-44AE8F9783B6}" destId="{DE818E49-7C9A-4F32-86AB-66BDC7115BB8}" srcOrd="6" destOrd="0" parTransId="{BA9030F7-6847-4740-ACB8-6F539752BE29}" sibTransId="{B22B88BE-1CCF-4D7F-9CB1-CCB248D96F01}"/>
    <dgm:cxn modelId="{25C3965C-C4A9-4F49-B663-9A3A4A9D8DA5}" type="presOf" srcId="{C2A7BF34-91C8-4387-9D06-271730BA909B}" destId="{CD06C6D0-A820-4687-8809-7AB7BBB18AD4}" srcOrd="0" destOrd="0" presId="urn:microsoft.com/office/officeart/2005/8/layout/hierarchy3"/>
    <dgm:cxn modelId="{C6357500-39F1-4A02-85BF-27654386C302}" type="presOf" srcId="{CA139A5E-F88B-4800-A00E-F952ACB783C3}" destId="{6BC9218E-12A5-4A8D-80EE-55DB21FA1C5A}" srcOrd="0" destOrd="0" presId="urn:microsoft.com/office/officeart/2005/8/layout/hierarchy3"/>
    <dgm:cxn modelId="{E77336CB-0AFA-459B-A077-E2177FC53894}" type="presOf" srcId="{7C746E3B-B6DC-4D26-B854-D84C4BE4CB0C}" destId="{9CA65DB0-9203-4C59-8D5D-3ACABE34D54B}" srcOrd="0" destOrd="0" presId="urn:microsoft.com/office/officeart/2005/8/layout/hierarchy3"/>
    <dgm:cxn modelId="{0B0002C2-E62C-46D3-BCAB-AB5D6771B3CB}" type="presOf" srcId="{DB26CDF8-3752-4FE3-9CC6-526036D9B784}" destId="{FF5AE15E-EAC7-40BA-BA36-B820E92355EE}" srcOrd="0" destOrd="0" presId="urn:microsoft.com/office/officeart/2005/8/layout/hierarchy3"/>
    <dgm:cxn modelId="{17A1F675-80A0-4097-B9E3-ACE550007494}" type="presOf" srcId="{029642B7-8D10-4E07-BFB8-F63D85302B5F}" destId="{653BDF49-6A4B-4569-B382-C4FA9C6CE140}" srcOrd="0" destOrd="0" presId="urn:microsoft.com/office/officeart/2005/8/layout/hierarchy3"/>
    <dgm:cxn modelId="{ED84D537-D6CF-4F8B-9521-30605F5E86F8}" srcId="{985CCBA2-4449-494B-89FF-44AE8F9783B6}" destId="{029642B7-8D10-4E07-BFB8-F63D85302B5F}" srcOrd="5" destOrd="0" parTransId="{58FCA35E-A167-4F1E-B5B1-A8AE66D0D564}" sibTransId="{E1B6A561-3684-4D09-B046-DA0B417A4D18}"/>
    <dgm:cxn modelId="{2ADD5DE9-5300-43E9-80CF-2D8368C056A3}" type="presOf" srcId="{480EB999-08BC-45B6-A77F-97C135D031E9}" destId="{203A45E7-D04C-4573-8FBC-D6F820179D31}" srcOrd="0" destOrd="0" presId="urn:microsoft.com/office/officeart/2005/8/layout/hierarchy3"/>
    <dgm:cxn modelId="{28B71421-8988-4610-8150-7CF28767D1BA}" srcId="{985CCBA2-4449-494B-89FF-44AE8F9783B6}" destId="{DB26CDF8-3752-4FE3-9CC6-526036D9B784}" srcOrd="0" destOrd="0" parTransId="{480EB999-08BC-45B6-A77F-97C135D031E9}" sibTransId="{F32F5D9D-5415-4D21-B7D4-A60B8A806B94}"/>
    <dgm:cxn modelId="{6E48C138-D655-4FF5-B41C-F28AF9EB0A8F}" srcId="{CE03B115-FA89-44BC-8ABD-05DF815600FF}" destId="{985CCBA2-4449-494B-89FF-44AE8F9783B6}" srcOrd="0" destOrd="0" parTransId="{5F87ABA0-4A02-42D6-AF85-569B1BE19971}" sibTransId="{718EE916-DADB-478A-BFCC-32E097BD1456}"/>
    <dgm:cxn modelId="{13A24F55-5DD4-4C30-AC3D-9654EBBE397B}" type="presOf" srcId="{B52981DB-C7A3-4F08-B5F2-65F07F7CFDF3}" destId="{ECFB6BC4-BFC5-4CA5-BAA5-0D5D3E35DEF4}" srcOrd="0" destOrd="0" presId="urn:microsoft.com/office/officeart/2005/8/layout/hierarchy3"/>
    <dgm:cxn modelId="{87437232-68E2-4700-9C55-17A811C6A973}" type="presOf" srcId="{C54FA628-B02B-4744-946D-8935733F4B1D}" destId="{C0AEA221-B8C2-4937-8D06-055A1A0DACDC}" srcOrd="0" destOrd="0" presId="urn:microsoft.com/office/officeart/2005/8/layout/hierarchy3"/>
    <dgm:cxn modelId="{09B6A94C-64A5-4FFE-85D6-C2D4BD732DB4}" type="presOf" srcId="{58FCA35E-A167-4F1E-B5B1-A8AE66D0D564}" destId="{2C8BBB70-EA73-47B2-ACFA-21445E61CB73}" srcOrd="0" destOrd="0" presId="urn:microsoft.com/office/officeart/2005/8/layout/hierarchy3"/>
    <dgm:cxn modelId="{FA9C9B14-F91F-474A-9528-83967EB31698}" type="presOf" srcId="{985CCBA2-4449-494B-89FF-44AE8F9783B6}" destId="{204E901F-DCF4-4384-B724-BF55E63317B8}" srcOrd="0" destOrd="0" presId="urn:microsoft.com/office/officeart/2005/8/layout/hierarchy3"/>
    <dgm:cxn modelId="{2099CC18-1E6E-4DDA-BE2A-71B8310D8DC2}" type="presOf" srcId="{BA9030F7-6847-4740-ACB8-6F539752BE29}" destId="{9083B450-86B4-428A-B5A8-FED4E16B57A9}" srcOrd="0" destOrd="0" presId="urn:microsoft.com/office/officeart/2005/8/layout/hierarchy3"/>
    <dgm:cxn modelId="{9878FBEE-DBAF-4914-AC83-C3ABE885D58E}" type="presOf" srcId="{71312779-4BC0-4EA2-BFBC-E9A09935EF89}" destId="{F50380D0-1C08-4406-AAB1-769C2D1D57B3}" srcOrd="0" destOrd="0" presId="urn:microsoft.com/office/officeart/2005/8/layout/hierarchy3"/>
    <dgm:cxn modelId="{5A9FE95B-D58A-49C8-A7A3-E0277DF98DC2}" srcId="{985CCBA2-4449-494B-89FF-44AE8F9783B6}" destId="{71312779-4BC0-4EA2-BFBC-E9A09935EF89}" srcOrd="4" destOrd="0" parTransId="{FCB4FE2E-65BE-4FF9-B94A-6750765E0643}" sibTransId="{74956887-4DF7-496B-A3BE-A2478F3C04E5}"/>
    <dgm:cxn modelId="{7211272F-2FD9-48D7-A419-019E5A4A3694}" type="presOf" srcId="{7EFEDF67-C3A5-4E6E-A178-7FC606AFF5CE}" destId="{AC513EE4-1C06-41EE-A9EC-EBE96965E07C}" srcOrd="0" destOrd="0" presId="urn:microsoft.com/office/officeart/2005/8/layout/hierarchy3"/>
    <dgm:cxn modelId="{1AFA3177-80EE-4F49-8A67-45CF9FC0D317}" srcId="{985CCBA2-4449-494B-89FF-44AE8F9783B6}" destId="{CA139A5E-F88B-4800-A00E-F952ACB783C3}" srcOrd="2" destOrd="0" parTransId="{C54FA628-B02B-4744-946D-8935733F4B1D}" sibTransId="{3ACC7B8F-C424-4170-9C58-0F652FB72275}"/>
    <dgm:cxn modelId="{F60048ED-A66D-4BC0-8511-3255BB275F1A}" type="presParOf" srcId="{D8B6237C-F008-40E9-B4E2-7A2E3ECD069B}" destId="{DF3098DF-2F17-4132-9C1D-3E66A398A459}" srcOrd="0" destOrd="0" presId="urn:microsoft.com/office/officeart/2005/8/layout/hierarchy3"/>
    <dgm:cxn modelId="{2AEA69F8-152E-469A-B5FC-ACAD20AC6EDD}" type="presParOf" srcId="{DF3098DF-2F17-4132-9C1D-3E66A398A459}" destId="{99A5F068-311A-43C7-BE65-04868D167122}" srcOrd="0" destOrd="0" presId="urn:microsoft.com/office/officeart/2005/8/layout/hierarchy3"/>
    <dgm:cxn modelId="{2E999039-D8A5-447F-AF21-E0FBA85C6452}" type="presParOf" srcId="{99A5F068-311A-43C7-BE65-04868D167122}" destId="{204E901F-DCF4-4384-B724-BF55E63317B8}" srcOrd="0" destOrd="0" presId="urn:microsoft.com/office/officeart/2005/8/layout/hierarchy3"/>
    <dgm:cxn modelId="{7EFD77B5-14CD-42CD-A524-D1719D4B6D70}" type="presParOf" srcId="{99A5F068-311A-43C7-BE65-04868D167122}" destId="{B48E8BDF-A7DD-4197-8F12-A52419221C15}" srcOrd="1" destOrd="0" presId="urn:microsoft.com/office/officeart/2005/8/layout/hierarchy3"/>
    <dgm:cxn modelId="{C1490A81-5B67-4D9B-B3D4-6272597EDE46}" type="presParOf" srcId="{DF3098DF-2F17-4132-9C1D-3E66A398A459}" destId="{C53175F5-BFF9-4D71-A6BF-340635271CCA}" srcOrd="1" destOrd="0" presId="urn:microsoft.com/office/officeart/2005/8/layout/hierarchy3"/>
    <dgm:cxn modelId="{D3CE78C0-16BD-498E-9CE5-C123428AD35B}" type="presParOf" srcId="{C53175F5-BFF9-4D71-A6BF-340635271CCA}" destId="{203A45E7-D04C-4573-8FBC-D6F820179D31}" srcOrd="0" destOrd="0" presId="urn:microsoft.com/office/officeart/2005/8/layout/hierarchy3"/>
    <dgm:cxn modelId="{F1C87DA8-8814-436A-8C85-E262E23404FF}" type="presParOf" srcId="{C53175F5-BFF9-4D71-A6BF-340635271CCA}" destId="{FF5AE15E-EAC7-40BA-BA36-B820E92355EE}" srcOrd="1" destOrd="0" presId="urn:microsoft.com/office/officeart/2005/8/layout/hierarchy3"/>
    <dgm:cxn modelId="{2B043DF4-17E9-43C9-95D3-13E2947A436B}" type="presParOf" srcId="{C53175F5-BFF9-4D71-A6BF-340635271CCA}" destId="{CD06C6D0-A820-4687-8809-7AB7BBB18AD4}" srcOrd="2" destOrd="0" presId="urn:microsoft.com/office/officeart/2005/8/layout/hierarchy3"/>
    <dgm:cxn modelId="{F34929E0-1DAE-425B-B686-108B20001155}" type="presParOf" srcId="{C53175F5-BFF9-4D71-A6BF-340635271CCA}" destId="{9CA65DB0-9203-4C59-8D5D-3ACABE34D54B}" srcOrd="3" destOrd="0" presId="urn:microsoft.com/office/officeart/2005/8/layout/hierarchy3"/>
    <dgm:cxn modelId="{44F0AEE7-3E58-42C9-9634-603960E7F6DE}" type="presParOf" srcId="{C53175F5-BFF9-4D71-A6BF-340635271CCA}" destId="{C0AEA221-B8C2-4937-8D06-055A1A0DACDC}" srcOrd="4" destOrd="0" presId="urn:microsoft.com/office/officeart/2005/8/layout/hierarchy3"/>
    <dgm:cxn modelId="{85C4D766-1755-4C4E-98F6-A771EEE1D06F}" type="presParOf" srcId="{C53175F5-BFF9-4D71-A6BF-340635271CCA}" destId="{6BC9218E-12A5-4A8D-80EE-55DB21FA1C5A}" srcOrd="5" destOrd="0" presId="urn:microsoft.com/office/officeart/2005/8/layout/hierarchy3"/>
    <dgm:cxn modelId="{77CA476A-40F4-4A51-B16F-0A13A9165929}" type="presParOf" srcId="{C53175F5-BFF9-4D71-A6BF-340635271CCA}" destId="{6BCAB218-18C2-4E79-8D0A-3FAECAE05C48}" srcOrd="6" destOrd="0" presId="urn:microsoft.com/office/officeart/2005/8/layout/hierarchy3"/>
    <dgm:cxn modelId="{FF8EEFED-AA75-4852-B0D6-6E24B86D0A61}" type="presParOf" srcId="{C53175F5-BFF9-4D71-A6BF-340635271CCA}" destId="{AC513EE4-1C06-41EE-A9EC-EBE96965E07C}" srcOrd="7" destOrd="0" presId="urn:microsoft.com/office/officeart/2005/8/layout/hierarchy3"/>
    <dgm:cxn modelId="{8DF7EBFB-99EC-4E1B-AB3A-4CBBCE926C62}" type="presParOf" srcId="{C53175F5-BFF9-4D71-A6BF-340635271CCA}" destId="{4F27D29C-084A-42DB-8C20-BA6D5880577D}" srcOrd="8" destOrd="0" presId="urn:microsoft.com/office/officeart/2005/8/layout/hierarchy3"/>
    <dgm:cxn modelId="{6A4D484F-7BDE-4CE5-9F95-9A3230C81B30}" type="presParOf" srcId="{C53175F5-BFF9-4D71-A6BF-340635271CCA}" destId="{F50380D0-1C08-4406-AAB1-769C2D1D57B3}" srcOrd="9" destOrd="0" presId="urn:microsoft.com/office/officeart/2005/8/layout/hierarchy3"/>
    <dgm:cxn modelId="{1EBFAEA0-6DB9-4D4A-B7D1-A61F04D56B7F}" type="presParOf" srcId="{C53175F5-BFF9-4D71-A6BF-340635271CCA}" destId="{2C8BBB70-EA73-47B2-ACFA-21445E61CB73}" srcOrd="10" destOrd="0" presId="urn:microsoft.com/office/officeart/2005/8/layout/hierarchy3"/>
    <dgm:cxn modelId="{00EE2069-3B33-4726-834C-0EABD531F416}" type="presParOf" srcId="{C53175F5-BFF9-4D71-A6BF-340635271CCA}" destId="{653BDF49-6A4B-4569-B382-C4FA9C6CE140}" srcOrd="11" destOrd="0" presId="urn:microsoft.com/office/officeart/2005/8/layout/hierarchy3"/>
    <dgm:cxn modelId="{00A3168B-741B-4036-A8D3-98FF9DF5A087}" type="presParOf" srcId="{C53175F5-BFF9-4D71-A6BF-340635271CCA}" destId="{9083B450-86B4-428A-B5A8-FED4E16B57A9}" srcOrd="12" destOrd="0" presId="urn:microsoft.com/office/officeart/2005/8/layout/hierarchy3"/>
    <dgm:cxn modelId="{5569652C-D3AD-49AA-AE1B-5C860E7D52F7}" type="presParOf" srcId="{C53175F5-BFF9-4D71-A6BF-340635271CCA}" destId="{0A99F51F-EAEF-463D-B09D-3EB393E41BC3}" srcOrd="13" destOrd="0" presId="urn:microsoft.com/office/officeart/2005/8/layout/hierarchy3"/>
    <dgm:cxn modelId="{83696766-EE8C-43D8-AC6B-F99B1F0ED59F}" type="presParOf" srcId="{C53175F5-BFF9-4D71-A6BF-340635271CCA}" destId="{ECFB6BC4-BFC5-4CA5-BAA5-0D5D3E35DEF4}" srcOrd="14" destOrd="0" presId="urn:microsoft.com/office/officeart/2005/8/layout/hierarchy3"/>
    <dgm:cxn modelId="{1CBADFCC-EC20-4E0D-920E-DBF02C549484}" type="presParOf" srcId="{C53175F5-BFF9-4D71-A6BF-340635271CCA}" destId="{157FCCFD-822B-4E1A-B9B8-8676E008FC71}" srcOrd="1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691A4-2565-4F62-B346-100CD486A110}" type="doc">
      <dgm:prSet loTypeId="urn:microsoft.com/office/officeart/2005/8/layout/hProcess9" loCatId="process" qsTypeId="urn:microsoft.com/office/officeart/2005/8/quickstyle/3d6" qsCatId="3D" csTypeId="urn:microsoft.com/office/officeart/2005/8/colors/accent1_2" csCatId="accent1" phldr="1"/>
      <dgm:spPr>
        <a:scene3d>
          <a:camera prst="perspectiveRelaxedModerately" fov="5400000" zoom="92000">
            <a:rot lat="21594000" lon="19200000" rev="0"/>
          </a:camera>
          <a:lightRig rig="balanced" dir="t">
            <a:rot lat="0" lon="0" rev="12700000"/>
          </a:lightRig>
        </a:scene3d>
      </dgm:spPr>
    </dgm:pt>
    <dgm:pt modelId="{C469B51A-40D9-4480-82BA-9D70DBC671A9}">
      <dgm:prSet phldrT="[Text]"/>
      <dgm:spPr>
        <a:solidFill>
          <a:schemeClr val="accent1">
            <a:lumMod val="60000"/>
            <a:lumOff val="40000"/>
            <a:alpha val="90000"/>
          </a:schemeClr>
        </a:solidFill>
        <a:ln w="3175">
          <a:solidFill>
            <a:schemeClr val="tx2">
              <a:lumMod val="75000"/>
            </a:schemeClr>
          </a:solidFill>
        </a:ln>
        <a:effectLst/>
        <a:scene3d>
          <a:camera prst="perspectiveRelaxedModerately" fov="5400000" zoom="92000">
            <a:rot lat="21594000" lon="19200000" rev="0"/>
          </a:camera>
          <a:lightRig rig="balanced" dir="t">
            <a:rot lat="0" lon="0" rev="12700000"/>
          </a:lightRig>
        </a:scene3d>
        <a:sp3d prstMaterial="matte">
          <a:bevelT w="50800" h="12700"/>
          <a:bevelB w="50800" h="12700"/>
        </a:sp3d>
      </dgm:spPr>
      <dgm:t>
        <a:bodyPr/>
        <a:lstStyle/>
        <a:p>
          <a:r>
            <a:rPr lang="en-US" dirty="0" smtClean="0"/>
            <a:t>50%</a:t>
          </a:r>
          <a:endParaRPr lang="en-US" dirty="0"/>
        </a:p>
      </dgm:t>
    </dgm:pt>
    <dgm:pt modelId="{4B666AC4-5BD1-4AB1-AA06-7291C2836ECF}" type="parTrans" cxnId="{35CB95D3-0DB8-4DA2-BCDF-1CD6A2ED9166}">
      <dgm:prSet/>
      <dgm:spPr/>
      <dgm:t>
        <a:bodyPr/>
        <a:lstStyle/>
        <a:p>
          <a:endParaRPr lang="en-US"/>
        </a:p>
      </dgm:t>
    </dgm:pt>
    <dgm:pt modelId="{41D04745-6C56-4469-8E77-F3E1F75050ED}" type="sibTrans" cxnId="{35CB95D3-0DB8-4DA2-BCDF-1CD6A2ED9166}">
      <dgm:prSet/>
      <dgm:spPr/>
      <dgm:t>
        <a:bodyPr/>
        <a:lstStyle/>
        <a:p>
          <a:endParaRPr lang="en-US"/>
        </a:p>
      </dgm:t>
    </dgm:pt>
    <dgm:pt modelId="{E042AD2F-8F4C-4651-8137-B6E0CB8E62F5}">
      <dgm:prSet phldrT="[Text]"/>
      <dgm:spPr>
        <a:solidFill>
          <a:schemeClr val="accent1">
            <a:lumMod val="60000"/>
            <a:lumOff val="40000"/>
            <a:alpha val="90000"/>
          </a:schemeClr>
        </a:solidFill>
        <a:ln w="3175">
          <a:solidFill>
            <a:schemeClr val="tx2">
              <a:lumMod val="75000"/>
            </a:schemeClr>
          </a:solidFill>
        </a:ln>
        <a:effectLst/>
        <a:scene3d>
          <a:camera prst="perspectiveRelaxedModerately" fov="5400000" zoom="92000">
            <a:rot lat="21594000" lon="19200000" rev="0"/>
          </a:camera>
          <a:lightRig rig="balanced" dir="t">
            <a:rot lat="0" lon="0" rev="12700000"/>
          </a:lightRig>
        </a:scene3d>
        <a:sp3d prstMaterial="matte">
          <a:bevelT w="50800" h="12700"/>
          <a:bevelB w="50800" h="12700"/>
        </a:sp3d>
      </dgm:spPr>
      <dgm:t>
        <a:bodyPr/>
        <a:lstStyle/>
        <a:p>
          <a:r>
            <a:rPr lang="en-US" dirty="0" smtClean="0"/>
            <a:t>40%</a:t>
          </a:r>
          <a:endParaRPr lang="en-US" dirty="0"/>
        </a:p>
      </dgm:t>
    </dgm:pt>
    <dgm:pt modelId="{51E799AC-125A-4E6E-8CCC-E68D68980E2F}" type="parTrans" cxnId="{666958F9-708B-4A60-855F-3451226270D6}">
      <dgm:prSet/>
      <dgm:spPr/>
      <dgm:t>
        <a:bodyPr/>
        <a:lstStyle/>
        <a:p>
          <a:endParaRPr lang="en-US"/>
        </a:p>
      </dgm:t>
    </dgm:pt>
    <dgm:pt modelId="{228CAF3F-00A9-4D12-A627-13ACC5F3D541}" type="sibTrans" cxnId="{666958F9-708B-4A60-855F-3451226270D6}">
      <dgm:prSet/>
      <dgm:spPr/>
      <dgm:t>
        <a:bodyPr/>
        <a:lstStyle/>
        <a:p>
          <a:endParaRPr lang="en-US"/>
        </a:p>
      </dgm:t>
    </dgm:pt>
    <dgm:pt modelId="{63E2BA00-ECA8-4A6E-9500-16F0527AFA3E}">
      <dgm:prSet phldrT="[Text]"/>
      <dgm:spPr>
        <a:solidFill>
          <a:schemeClr val="accent1">
            <a:lumMod val="60000"/>
            <a:lumOff val="40000"/>
            <a:alpha val="90000"/>
          </a:schemeClr>
        </a:solidFill>
        <a:ln w="3175">
          <a:solidFill>
            <a:schemeClr val="tx2">
              <a:lumMod val="75000"/>
            </a:schemeClr>
          </a:solidFill>
        </a:ln>
        <a:effectLst/>
        <a:scene3d>
          <a:camera prst="perspectiveRelaxedModerately" fov="5400000" zoom="92000">
            <a:rot lat="21594000" lon="19200000" rev="0"/>
          </a:camera>
          <a:lightRig rig="balanced" dir="t">
            <a:rot lat="0" lon="0" rev="12700000"/>
          </a:lightRig>
        </a:scene3d>
        <a:sp3d prstMaterial="matte">
          <a:bevelT w="50800" h="12700"/>
          <a:bevelB w="50800" h="12700"/>
        </a:sp3d>
      </dgm:spPr>
      <dgm:t>
        <a:bodyPr/>
        <a:lstStyle/>
        <a:p>
          <a:r>
            <a:rPr lang="en-US" dirty="0" smtClean="0"/>
            <a:t>30%</a:t>
          </a:r>
          <a:endParaRPr lang="en-US" dirty="0"/>
        </a:p>
      </dgm:t>
    </dgm:pt>
    <dgm:pt modelId="{3D5CFAE1-A934-4BFD-A8FD-C73FE810595D}" type="parTrans" cxnId="{F3DA5604-DE3B-429D-8C9E-DBB8CB731C7C}">
      <dgm:prSet/>
      <dgm:spPr/>
      <dgm:t>
        <a:bodyPr/>
        <a:lstStyle/>
        <a:p>
          <a:endParaRPr lang="en-US"/>
        </a:p>
      </dgm:t>
    </dgm:pt>
    <dgm:pt modelId="{DEA2991C-87E3-4AC9-8C36-6E3E8726C45B}" type="sibTrans" cxnId="{F3DA5604-DE3B-429D-8C9E-DBB8CB731C7C}">
      <dgm:prSet/>
      <dgm:spPr/>
      <dgm:t>
        <a:bodyPr/>
        <a:lstStyle/>
        <a:p>
          <a:endParaRPr lang="en-US"/>
        </a:p>
      </dgm:t>
    </dgm:pt>
    <dgm:pt modelId="{36303274-4D21-4ED8-B80E-5F4AB537E7AB}">
      <dgm:prSet phldrT="[Text]"/>
      <dgm:spPr>
        <a:solidFill>
          <a:schemeClr val="accent1">
            <a:lumMod val="60000"/>
            <a:lumOff val="40000"/>
            <a:alpha val="90000"/>
          </a:schemeClr>
        </a:solidFill>
        <a:ln w="3175">
          <a:solidFill>
            <a:schemeClr val="tx2">
              <a:lumMod val="75000"/>
            </a:schemeClr>
          </a:solidFill>
        </a:ln>
        <a:effectLst/>
        <a:scene3d>
          <a:camera prst="perspectiveRelaxedModerately" fov="5400000" zoom="92000">
            <a:rot lat="21594000" lon="19200000" rev="0"/>
          </a:camera>
          <a:lightRig rig="balanced" dir="t">
            <a:rot lat="0" lon="0" rev="12700000"/>
          </a:lightRig>
        </a:scene3d>
        <a:sp3d prstMaterial="matte">
          <a:bevelT w="50800" h="12700"/>
          <a:bevelB w="50800" h="12700"/>
        </a:sp3d>
      </dgm:spPr>
      <dgm:t>
        <a:bodyPr/>
        <a:lstStyle/>
        <a:p>
          <a:r>
            <a:rPr lang="en-US" dirty="0" smtClean="0"/>
            <a:t>0%</a:t>
          </a:r>
          <a:endParaRPr lang="en-US" dirty="0"/>
        </a:p>
      </dgm:t>
    </dgm:pt>
    <dgm:pt modelId="{B403644E-EDCA-466D-BD03-26EF2498B8FE}" type="parTrans" cxnId="{ACE87C70-D3DD-4AB9-AC92-627BA4FB69FC}">
      <dgm:prSet/>
      <dgm:spPr/>
      <dgm:t>
        <a:bodyPr/>
        <a:lstStyle/>
        <a:p>
          <a:endParaRPr lang="en-US"/>
        </a:p>
      </dgm:t>
    </dgm:pt>
    <dgm:pt modelId="{9FA0705C-08C8-4B4E-A291-6FDE2F111EF2}" type="sibTrans" cxnId="{ACE87C70-D3DD-4AB9-AC92-627BA4FB69FC}">
      <dgm:prSet/>
      <dgm:spPr/>
      <dgm:t>
        <a:bodyPr/>
        <a:lstStyle/>
        <a:p>
          <a:endParaRPr lang="en-US"/>
        </a:p>
      </dgm:t>
    </dgm:pt>
    <dgm:pt modelId="{7D7A3017-AA81-4C79-AEE7-C546B1751835}" type="pres">
      <dgm:prSet presAssocID="{75A691A4-2565-4F62-B346-100CD486A110}" presName="CompostProcess" presStyleCnt="0">
        <dgm:presLayoutVars>
          <dgm:dir/>
          <dgm:resizeHandles val="exact"/>
        </dgm:presLayoutVars>
      </dgm:prSet>
      <dgm:spPr/>
    </dgm:pt>
    <dgm:pt modelId="{9D014142-84E4-40B4-951B-161994BF3589}" type="pres">
      <dgm:prSet presAssocID="{75A691A4-2565-4F62-B346-100CD486A110}" presName="arrow" presStyleLbl="bgShp" presStyleIdx="0" presStyleCnt="1" custLinFactNeighborX="881" custLinFactNeighborY="404"/>
      <dgm:spPr>
        <a:solidFill>
          <a:schemeClr val="accent1">
            <a:lumMod val="75000"/>
          </a:schemeClr>
        </a:solidFill>
        <a:effectLst/>
      </dgm:spPr>
    </dgm:pt>
    <dgm:pt modelId="{9020B07C-E666-47F2-9D6D-0FD381D04A59}" type="pres">
      <dgm:prSet presAssocID="{75A691A4-2565-4F62-B346-100CD486A110}" presName="linearProcess" presStyleCnt="0"/>
      <dgm:spPr/>
    </dgm:pt>
    <dgm:pt modelId="{96E4BD1E-C50D-412C-BCAF-B79DF5132562}" type="pres">
      <dgm:prSet presAssocID="{C469B51A-40D9-4480-82BA-9D70DBC671A9}" presName="textNode" presStyleLbl="node1" presStyleIdx="0" presStyleCnt="4">
        <dgm:presLayoutVars>
          <dgm:bulletEnabled val="1"/>
        </dgm:presLayoutVars>
      </dgm:prSet>
      <dgm:spPr/>
      <dgm:t>
        <a:bodyPr/>
        <a:lstStyle/>
        <a:p>
          <a:endParaRPr lang="en-US"/>
        </a:p>
      </dgm:t>
    </dgm:pt>
    <dgm:pt modelId="{813A8026-7CF0-4609-BAB1-7B97A5298D91}" type="pres">
      <dgm:prSet presAssocID="{41D04745-6C56-4469-8E77-F3E1F75050ED}" presName="sibTrans" presStyleCnt="0"/>
      <dgm:spPr/>
    </dgm:pt>
    <dgm:pt modelId="{8C38E392-2222-4F0A-96D0-B6BE65CADAC7}" type="pres">
      <dgm:prSet presAssocID="{E042AD2F-8F4C-4651-8137-B6E0CB8E62F5}" presName="textNode" presStyleLbl="node1" presStyleIdx="1" presStyleCnt="4" custLinFactNeighborX="-4306" custLinFactNeighborY="2632">
        <dgm:presLayoutVars>
          <dgm:bulletEnabled val="1"/>
        </dgm:presLayoutVars>
      </dgm:prSet>
      <dgm:spPr/>
      <dgm:t>
        <a:bodyPr/>
        <a:lstStyle/>
        <a:p>
          <a:endParaRPr lang="en-US"/>
        </a:p>
      </dgm:t>
    </dgm:pt>
    <dgm:pt modelId="{0BEE14C3-6263-4E24-8DA5-4BAF3D6E3F67}" type="pres">
      <dgm:prSet presAssocID="{228CAF3F-00A9-4D12-A627-13ACC5F3D541}" presName="sibTrans" presStyleCnt="0"/>
      <dgm:spPr/>
    </dgm:pt>
    <dgm:pt modelId="{4D52778A-B6D2-4FE4-BE41-F4F4E79C0EF6}" type="pres">
      <dgm:prSet presAssocID="{63E2BA00-ECA8-4A6E-9500-16F0527AFA3E}" presName="textNode" presStyleLbl="node1" presStyleIdx="2" presStyleCnt="4">
        <dgm:presLayoutVars>
          <dgm:bulletEnabled val="1"/>
        </dgm:presLayoutVars>
      </dgm:prSet>
      <dgm:spPr/>
      <dgm:t>
        <a:bodyPr/>
        <a:lstStyle/>
        <a:p>
          <a:endParaRPr lang="en-US"/>
        </a:p>
      </dgm:t>
    </dgm:pt>
    <dgm:pt modelId="{10B4BF04-77CE-4B46-85CD-3151912840B8}" type="pres">
      <dgm:prSet presAssocID="{DEA2991C-87E3-4AC9-8C36-6E3E8726C45B}" presName="sibTrans" presStyleCnt="0"/>
      <dgm:spPr/>
    </dgm:pt>
    <dgm:pt modelId="{9C376C66-B8EC-4E36-8584-D317905A1931}" type="pres">
      <dgm:prSet presAssocID="{36303274-4D21-4ED8-B80E-5F4AB537E7AB}" presName="textNode" presStyleLbl="node1" presStyleIdx="3" presStyleCnt="4">
        <dgm:presLayoutVars>
          <dgm:bulletEnabled val="1"/>
        </dgm:presLayoutVars>
      </dgm:prSet>
      <dgm:spPr/>
      <dgm:t>
        <a:bodyPr/>
        <a:lstStyle/>
        <a:p>
          <a:endParaRPr lang="en-US"/>
        </a:p>
      </dgm:t>
    </dgm:pt>
  </dgm:ptLst>
  <dgm:cxnLst>
    <dgm:cxn modelId="{40C206EA-6C44-4D86-90BA-DFC1731AD038}" type="presOf" srcId="{C469B51A-40D9-4480-82BA-9D70DBC671A9}" destId="{96E4BD1E-C50D-412C-BCAF-B79DF5132562}" srcOrd="0" destOrd="0" presId="urn:microsoft.com/office/officeart/2005/8/layout/hProcess9"/>
    <dgm:cxn modelId="{B54C5891-682A-4F03-BFA6-E8A3B3E6EAE2}" type="presOf" srcId="{E042AD2F-8F4C-4651-8137-B6E0CB8E62F5}" destId="{8C38E392-2222-4F0A-96D0-B6BE65CADAC7}" srcOrd="0" destOrd="0" presId="urn:microsoft.com/office/officeart/2005/8/layout/hProcess9"/>
    <dgm:cxn modelId="{666958F9-708B-4A60-855F-3451226270D6}" srcId="{75A691A4-2565-4F62-B346-100CD486A110}" destId="{E042AD2F-8F4C-4651-8137-B6E0CB8E62F5}" srcOrd="1" destOrd="0" parTransId="{51E799AC-125A-4E6E-8CCC-E68D68980E2F}" sibTransId="{228CAF3F-00A9-4D12-A627-13ACC5F3D541}"/>
    <dgm:cxn modelId="{F0C80C6C-3714-4B5C-8402-964A25FBEAC6}" type="presOf" srcId="{36303274-4D21-4ED8-B80E-5F4AB537E7AB}" destId="{9C376C66-B8EC-4E36-8584-D317905A1931}" srcOrd="0" destOrd="0" presId="urn:microsoft.com/office/officeart/2005/8/layout/hProcess9"/>
    <dgm:cxn modelId="{35CB95D3-0DB8-4DA2-BCDF-1CD6A2ED9166}" srcId="{75A691A4-2565-4F62-B346-100CD486A110}" destId="{C469B51A-40D9-4480-82BA-9D70DBC671A9}" srcOrd="0" destOrd="0" parTransId="{4B666AC4-5BD1-4AB1-AA06-7291C2836ECF}" sibTransId="{41D04745-6C56-4469-8E77-F3E1F75050ED}"/>
    <dgm:cxn modelId="{F0C05FD0-9303-4507-B4FD-7C026EF59C50}" type="presOf" srcId="{63E2BA00-ECA8-4A6E-9500-16F0527AFA3E}" destId="{4D52778A-B6D2-4FE4-BE41-F4F4E79C0EF6}" srcOrd="0" destOrd="0" presId="urn:microsoft.com/office/officeart/2005/8/layout/hProcess9"/>
    <dgm:cxn modelId="{FA2E3F15-0B22-4353-9784-A9388B66C99D}" type="presOf" srcId="{75A691A4-2565-4F62-B346-100CD486A110}" destId="{7D7A3017-AA81-4C79-AEE7-C546B1751835}" srcOrd="0" destOrd="0" presId="urn:microsoft.com/office/officeart/2005/8/layout/hProcess9"/>
    <dgm:cxn modelId="{ACE87C70-D3DD-4AB9-AC92-627BA4FB69FC}" srcId="{75A691A4-2565-4F62-B346-100CD486A110}" destId="{36303274-4D21-4ED8-B80E-5F4AB537E7AB}" srcOrd="3" destOrd="0" parTransId="{B403644E-EDCA-466D-BD03-26EF2498B8FE}" sibTransId="{9FA0705C-08C8-4B4E-A291-6FDE2F111EF2}"/>
    <dgm:cxn modelId="{F3DA5604-DE3B-429D-8C9E-DBB8CB731C7C}" srcId="{75A691A4-2565-4F62-B346-100CD486A110}" destId="{63E2BA00-ECA8-4A6E-9500-16F0527AFA3E}" srcOrd="2" destOrd="0" parTransId="{3D5CFAE1-A934-4BFD-A8FD-C73FE810595D}" sibTransId="{DEA2991C-87E3-4AC9-8C36-6E3E8726C45B}"/>
    <dgm:cxn modelId="{8DA0887D-CB9B-47CF-AD96-02210442BE00}" type="presParOf" srcId="{7D7A3017-AA81-4C79-AEE7-C546B1751835}" destId="{9D014142-84E4-40B4-951B-161994BF3589}" srcOrd="0" destOrd="0" presId="urn:microsoft.com/office/officeart/2005/8/layout/hProcess9"/>
    <dgm:cxn modelId="{FF04EEA6-3BE4-4EEF-A3F9-E3FD0A292588}" type="presParOf" srcId="{7D7A3017-AA81-4C79-AEE7-C546B1751835}" destId="{9020B07C-E666-47F2-9D6D-0FD381D04A59}" srcOrd="1" destOrd="0" presId="urn:microsoft.com/office/officeart/2005/8/layout/hProcess9"/>
    <dgm:cxn modelId="{0C8319A2-D100-484B-B816-E66B544B39DD}" type="presParOf" srcId="{9020B07C-E666-47F2-9D6D-0FD381D04A59}" destId="{96E4BD1E-C50D-412C-BCAF-B79DF5132562}" srcOrd="0" destOrd="0" presId="urn:microsoft.com/office/officeart/2005/8/layout/hProcess9"/>
    <dgm:cxn modelId="{4CAEAD2F-3AA7-41C7-ADC1-3D79C8AD315B}" type="presParOf" srcId="{9020B07C-E666-47F2-9D6D-0FD381D04A59}" destId="{813A8026-7CF0-4609-BAB1-7B97A5298D91}" srcOrd="1" destOrd="0" presId="urn:microsoft.com/office/officeart/2005/8/layout/hProcess9"/>
    <dgm:cxn modelId="{7974D332-6E54-4FEA-B0DF-2305BCEA700C}" type="presParOf" srcId="{9020B07C-E666-47F2-9D6D-0FD381D04A59}" destId="{8C38E392-2222-4F0A-96D0-B6BE65CADAC7}" srcOrd="2" destOrd="0" presId="urn:microsoft.com/office/officeart/2005/8/layout/hProcess9"/>
    <dgm:cxn modelId="{322386C5-FEBD-4488-9946-580CECA4B0FB}" type="presParOf" srcId="{9020B07C-E666-47F2-9D6D-0FD381D04A59}" destId="{0BEE14C3-6263-4E24-8DA5-4BAF3D6E3F67}" srcOrd="3" destOrd="0" presId="urn:microsoft.com/office/officeart/2005/8/layout/hProcess9"/>
    <dgm:cxn modelId="{048C701F-6AF4-4441-9A8A-70891B2E10E0}" type="presParOf" srcId="{9020B07C-E666-47F2-9D6D-0FD381D04A59}" destId="{4D52778A-B6D2-4FE4-BE41-F4F4E79C0EF6}" srcOrd="4" destOrd="0" presId="urn:microsoft.com/office/officeart/2005/8/layout/hProcess9"/>
    <dgm:cxn modelId="{F687493D-FA9C-44E3-9B85-F068B31B8B95}" type="presParOf" srcId="{9020B07C-E666-47F2-9D6D-0FD381D04A59}" destId="{10B4BF04-77CE-4B46-85CD-3151912840B8}" srcOrd="5" destOrd="0" presId="urn:microsoft.com/office/officeart/2005/8/layout/hProcess9"/>
    <dgm:cxn modelId="{CFCE5495-8F1B-4B53-BE72-38BDA4A28D91}" type="presParOf" srcId="{9020B07C-E666-47F2-9D6D-0FD381D04A59}" destId="{9C376C66-B8EC-4E36-8584-D317905A1931}" srcOrd="6" destOrd="0" presId="urn:microsoft.com/office/officeart/2005/8/layout/hProcess9"/>
  </dgm:cxnLst>
  <dgm:bg>
    <a:noFill/>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4E901F-DCF4-4384-B724-BF55E63317B8}">
      <dsp:nvSpPr>
        <dsp:cNvPr id="0" name=""/>
        <dsp:cNvSpPr/>
      </dsp:nvSpPr>
      <dsp:spPr>
        <a:xfrm>
          <a:off x="0" y="0"/>
          <a:ext cx="6745345" cy="288447"/>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smtClean="0"/>
            <a:t>Protecting Americans from Tax Hikes (PATH) Act of 2015</a:t>
          </a:r>
          <a:endParaRPr lang="en-US" sz="2000" kern="1200" dirty="0"/>
        </a:p>
      </dsp:txBody>
      <dsp:txXfrm>
        <a:off x="0" y="0"/>
        <a:ext cx="6745345" cy="288447"/>
      </dsp:txXfrm>
    </dsp:sp>
    <dsp:sp modelId="{203A45E7-D04C-4573-8FBC-D6F820179D31}">
      <dsp:nvSpPr>
        <dsp:cNvPr id="0" name=""/>
        <dsp:cNvSpPr/>
      </dsp:nvSpPr>
      <dsp:spPr>
        <a:xfrm>
          <a:off x="674534" y="288447"/>
          <a:ext cx="677521" cy="572974"/>
        </a:xfrm>
        <a:custGeom>
          <a:avLst/>
          <a:gdLst/>
          <a:ahLst/>
          <a:cxnLst/>
          <a:rect l="0" t="0" r="0" b="0"/>
          <a:pathLst>
            <a:path>
              <a:moveTo>
                <a:pt x="0" y="0"/>
              </a:moveTo>
              <a:lnTo>
                <a:pt x="0" y="572974"/>
              </a:lnTo>
              <a:lnTo>
                <a:pt x="677521" y="572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5AE15E-EAC7-40BA-BA36-B820E92355EE}">
      <dsp:nvSpPr>
        <dsp:cNvPr id="0" name=""/>
        <dsp:cNvSpPr/>
      </dsp:nvSpPr>
      <dsp:spPr>
        <a:xfrm>
          <a:off x="1352056" y="717198"/>
          <a:ext cx="4769357" cy="28844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Extenders Overview</a:t>
          </a:r>
          <a:endParaRPr lang="en-US" sz="1800" kern="1200" dirty="0"/>
        </a:p>
      </dsp:txBody>
      <dsp:txXfrm>
        <a:off x="1352056" y="717198"/>
        <a:ext cx="4769357" cy="288447"/>
      </dsp:txXfrm>
    </dsp:sp>
    <dsp:sp modelId="{CD06C6D0-A820-4687-8809-7AB7BBB18AD4}">
      <dsp:nvSpPr>
        <dsp:cNvPr id="0" name=""/>
        <dsp:cNvSpPr/>
      </dsp:nvSpPr>
      <dsp:spPr>
        <a:xfrm>
          <a:off x="674534" y="288447"/>
          <a:ext cx="677521" cy="933533"/>
        </a:xfrm>
        <a:custGeom>
          <a:avLst/>
          <a:gdLst/>
          <a:ahLst/>
          <a:cxnLst/>
          <a:rect l="0" t="0" r="0" b="0"/>
          <a:pathLst>
            <a:path>
              <a:moveTo>
                <a:pt x="0" y="0"/>
              </a:moveTo>
              <a:lnTo>
                <a:pt x="0" y="933533"/>
              </a:lnTo>
              <a:lnTo>
                <a:pt x="677521" y="933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A65DB0-9203-4C59-8D5D-3ACABE34D54B}">
      <dsp:nvSpPr>
        <dsp:cNvPr id="0" name=""/>
        <dsp:cNvSpPr/>
      </dsp:nvSpPr>
      <dsp:spPr>
        <a:xfrm>
          <a:off x="1352056" y="1077757"/>
          <a:ext cx="4761820" cy="28844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R&amp;D Tax Credit Enhancements</a:t>
          </a:r>
          <a:endParaRPr lang="en-US" sz="1800" kern="1200" dirty="0"/>
        </a:p>
      </dsp:txBody>
      <dsp:txXfrm>
        <a:off x="1352056" y="1077757"/>
        <a:ext cx="4761820" cy="288447"/>
      </dsp:txXfrm>
    </dsp:sp>
    <dsp:sp modelId="{C0AEA221-B8C2-4937-8D06-055A1A0DACDC}">
      <dsp:nvSpPr>
        <dsp:cNvPr id="0" name=""/>
        <dsp:cNvSpPr/>
      </dsp:nvSpPr>
      <dsp:spPr>
        <a:xfrm>
          <a:off x="674534" y="288447"/>
          <a:ext cx="677521" cy="1294093"/>
        </a:xfrm>
        <a:custGeom>
          <a:avLst/>
          <a:gdLst/>
          <a:ahLst/>
          <a:cxnLst/>
          <a:rect l="0" t="0" r="0" b="0"/>
          <a:pathLst>
            <a:path>
              <a:moveTo>
                <a:pt x="0" y="0"/>
              </a:moveTo>
              <a:lnTo>
                <a:pt x="0" y="1294093"/>
              </a:lnTo>
              <a:lnTo>
                <a:pt x="677521" y="12940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C9218E-12A5-4A8D-80EE-55DB21FA1C5A}">
      <dsp:nvSpPr>
        <dsp:cNvPr id="0" name=""/>
        <dsp:cNvSpPr/>
      </dsp:nvSpPr>
      <dsp:spPr>
        <a:xfrm>
          <a:off x="1352056" y="1438316"/>
          <a:ext cx="4765282" cy="28844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15 Year Improvement Property </a:t>
          </a:r>
          <a:endParaRPr lang="en-US" sz="1800" kern="1200" dirty="0"/>
        </a:p>
      </dsp:txBody>
      <dsp:txXfrm>
        <a:off x="1352056" y="1438316"/>
        <a:ext cx="4765282" cy="288447"/>
      </dsp:txXfrm>
    </dsp:sp>
    <dsp:sp modelId="{6BCAB218-18C2-4E79-8D0A-3FAECAE05C48}">
      <dsp:nvSpPr>
        <dsp:cNvPr id="0" name=""/>
        <dsp:cNvSpPr/>
      </dsp:nvSpPr>
      <dsp:spPr>
        <a:xfrm>
          <a:off x="674534" y="288447"/>
          <a:ext cx="677521" cy="1654652"/>
        </a:xfrm>
        <a:custGeom>
          <a:avLst/>
          <a:gdLst/>
          <a:ahLst/>
          <a:cxnLst/>
          <a:rect l="0" t="0" r="0" b="0"/>
          <a:pathLst>
            <a:path>
              <a:moveTo>
                <a:pt x="0" y="0"/>
              </a:moveTo>
              <a:lnTo>
                <a:pt x="0" y="1654652"/>
              </a:lnTo>
              <a:lnTo>
                <a:pt x="677521" y="16546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513EE4-1C06-41EE-A9EC-EBE96965E07C}">
      <dsp:nvSpPr>
        <dsp:cNvPr id="0" name=""/>
        <dsp:cNvSpPr/>
      </dsp:nvSpPr>
      <dsp:spPr>
        <a:xfrm>
          <a:off x="1352056" y="1798876"/>
          <a:ext cx="4769357" cy="28844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Qualified Improvement Property (QIP) Rules</a:t>
          </a:r>
          <a:endParaRPr lang="en-US" sz="1800" kern="1200" dirty="0"/>
        </a:p>
      </dsp:txBody>
      <dsp:txXfrm>
        <a:off x="1352056" y="1798876"/>
        <a:ext cx="4769357" cy="288447"/>
      </dsp:txXfrm>
    </dsp:sp>
    <dsp:sp modelId="{4F27D29C-084A-42DB-8C20-BA6D5880577D}">
      <dsp:nvSpPr>
        <dsp:cNvPr id="0" name=""/>
        <dsp:cNvSpPr/>
      </dsp:nvSpPr>
      <dsp:spPr>
        <a:xfrm>
          <a:off x="674534" y="288447"/>
          <a:ext cx="677521" cy="2015211"/>
        </a:xfrm>
        <a:custGeom>
          <a:avLst/>
          <a:gdLst/>
          <a:ahLst/>
          <a:cxnLst/>
          <a:rect l="0" t="0" r="0" b="0"/>
          <a:pathLst>
            <a:path>
              <a:moveTo>
                <a:pt x="0" y="0"/>
              </a:moveTo>
              <a:lnTo>
                <a:pt x="0" y="2015211"/>
              </a:lnTo>
              <a:lnTo>
                <a:pt x="677521" y="2015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0380D0-1C08-4406-AAB1-769C2D1D57B3}">
      <dsp:nvSpPr>
        <dsp:cNvPr id="0" name=""/>
        <dsp:cNvSpPr/>
      </dsp:nvSpPr>
      <dsp:spPr>
        <a:xfrm>
          <a:off x="1352056" y="2159435"/>
          <a:ext cx="4769357" cy="28844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New Bonus Depreciation Rules</a:t>
          </a:r>
          <a:endParaRPr lang="en-US" sz="1800" kern="1200" dirty="0"/>
        </a:p>
      </dsp:txBody>
      <dsp:txXfrm>
        <a:off x="1352056" y="2159435"/>
        <a:ext cx="4769357" cy="288447"/>
      </dsp:txXfrm>
    </dsp:sp>
    <dsp:sp modelId="{2C8BBB70-EA73-47B2-ACFA-21445E61CB73}">
      <dsp:nvSpPr>
        <dsp:cNvPr id="0" name=""/>
        <dsp:cNvSpPr/>
      </dsp:nvSpPr>
      <dsp:spPr>
        <a:xfrm>
          <a:off x="674534" y="288447"/>
          <a:ext cx="677521" cy="2375771"/>
        </a:xfrm>
        <a:custGeom>
          <a:avLst/>
          <a:gdLst/>
          <a:ahLst/>
          <a:cxnLst/>
          <a:rect l="0" t="0" r="0" b="0"/>
          <a:pathLst>
            <a:path>
              <a:moveTo>
                <a:pt x="0" y="0"/>
              </a:moveTo>
              <a:lnTo>
                <a:pt x="0" y="2375771"/>
              </a:lnTo>
              <a:lnTo>
                <a:pt x="677521" y="23757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3BDF49-6A4B-4569-B382-C4FA9C6CE140}">
      <dsp:nvSpPr>
        <dsp:cNvPr id="0" name=""/>
        <dsp:cNvSpPr/>
      </dsp:nvSpPr>
      <dsp:spPr>
        <a:xfrm>
          <a:off x="1352056" y="2519995"/>
          <a:ext cx="4769357" cy="28844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Section §179 Rules</a:t>
          </a:r>
          <a:endParaRPr lang="en-US" sz="1800" kern="1200" dirty="0"/>
        </a:p>
      </dsp:txBody>
      <dsp:txXfrm>
        <a:off x="1352056" y="2519995"/>
        <a:ext cx="4769357" cy="288447"/>
      </dsp:txXfrm>
    </dsp:sp>
    <dsp:sp modelId="{9083B450-86B4-428A-B5A8-FED4E16B57A9}">
      <dsp:nvSpPr>
        <dsp:cNvPr id="0" name=""/>
        <dsp:cNvSpPr/>
      </dsp:nvSpPr>
      <dsp:spPr>
        <a:xfrm>
          <a:off x="674534" y="288447"/>
          <a:ext cx="663067" cy="2721879"/>
        </a:xfrm>
        <a:custGeom>
          <a:avLst/>
          <a:gdLst/>
          <a:ahLst/>
          <a:cxnLst/>
          <a:rect l="0" t="0" r="0" b="0"/>
          <a:pathLst>
            <a:path>
              <a:moveTo>
                <a:pt x="0" y="0"/>
              </a:moveTo>
              <a:lnTo>
                <a:pt x="0" y="2721879"/>
              </a:lnTo>
              <a:lnTo>
                <a:pt x="663067" y="27218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99F51F-EAEF-463D-B09D-3EB393E41BC3}">
      <dsp:nvSpPr>
        <dsp:cNvPr id="0" name=""/>
        <dsp:cNvSpPr/>
      </dsp:nvSpPr>
      <dsp:spPr>
        <a:xfrm>
          <a:off x="1337601" y="2866103"/>
          <a:ext cx="4769357" cy="28844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§179D – Energy Efficient Deduction</a:t>
          </a:r>
          <a:endParaRPr lang="en-US" sz="1800" kern="1200" dirty="0"/>
        </a:p>
      </dsp:txBody>
      <dsp:txXfrm>
        <a:off x="1337601" y="2866103"/>
        <a:ext cx="4769357" cy="288447"/>
      </dsp:txXfrm>
    </dsp:sp>
    <dsp:sp modelId="{ECFB6BC4-BFC5-4CA5-BAA5-0D5D3E35DEF4}">
      <dsp:nvSpPr>
        <dsp:cNvPr id="0" name=""/>
        <dsp:cNvSpPr/>
      </dsp:nvSpPr>
      <dsp:spPr>
        <a:xfrm>
          <a:off x="674534" y="288447"/>
          <a:ext cx="677521" cy="3096890"/>
        </a:xfrm>
        <a:custGeom>
          <a:avLst/>
          <a:gdLst/>
          <a:ahLst/>
          <a:cxnLst/>
          <a:rect l="0" t="0" r="0" b="0"/>
          <a:pathLst>
            <a:path>
              <a:moveTo>
                <a:pt x="0" y="0"/>
              </a:moveTo>
              <a:lnTo>
                <a:pt x="0" y="3096890"/>
              </a:lnTo>
              <a:lnTo>
                <a:pt x="677521" y="3096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FCCFD-822B-4E1A-B9B8-8676E008FC71}">
      <dsp:nvSpPr>
        <dsp:cNvPr id="0" name=""/>
        <dsp:cNvSpPr/>
      </dsp:nvSpPr>
      <dsp:spPr>
        <a:xfrm>
          <a:off x="1352056" y="3241113"/>
          <a:ext cx="4761820" cy="28844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§45L – Energy Efficient Home Tax Credit</a:t>
          </a:r>
          <a:endParaRPr lang="en-US" sz="1800" kern="1200" dirty="0"/>
        </a:p>
      </dsp:txBody>
      <dsp:txXfrm>
        <a:off x="1352056" y="3241113"/>
        <a:ext cx="4761820" cy="2884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014142-84E4-40B4-951B-161994BF3589}">
      <dsp:nvSpPr>
        <dsp:cNvPr id="0" name=""/>
        <dsp:cNvSpPr/>
      </dsp:nvSpPr>
      <dsp:spPr>
        <a:xfrm>
          <a:off x="559839" y="0"/>
          <a:ext cx="5768848" cy="3072938"/>
        </a:xfrm>
        <a:prstGeom prst="rightArrow">
          <a:avLst/>
        </a:prstGeom>
        <a:solidFill>
          <a:schemeClr val="accent1">
            <a:lumMod val="7500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96E4BD1E-C50D-412C-BCAF-B79DF5132562}">
      <dsp:nvSpPr>
        <dsp:cNvPr id="0" name=""/>
        <dsp:cNvSpPr/>
      </dsp:nvSpPr>
      <dsp:spPr>
        <a:xfrm>
          <a:off x="1656" y="921881"/>
          <a:ext cx="1518928" cy="1229175"/>
        </a:xfrm>
        <a:prstGeom prst="roundRect">
          <a:avLst/>
        </a:prstGeom>
        <a:solidFill>
          <a:schemeClr val="accent1">
            <a:lumMod val="60000"/>
            <a:lumOff val="40000"/>
            <a:alpha val="90000"/>
          </a:schemeClr>
        </a:solidFill>
        <a:ln w="3175">
          <a:solidFill>
            <a:schemeClr val="tx2">
              <a:lumMod val="75000"/>
            </a:schemeClr>
          </a:solidFill>
        </a:ln>
        <a:effectLst/>
        <a:scene3d>
          <a:camera prst="perspectiveRelaxedModerately" fov="5400000" zoom="92000">
            <a:rot lat="21594000" lon="19200000" rev="0"/>
          </a:camera>
          <a:lightRig rig="balanced" dir="t">
            <a:rot lat="0" lon="0" rev="12700000"/>
          </a:lightRig>
        </a:scene3d>
        <a:sp3d prstMaterial="matte">
          <a:bevelT w="50800" h="12700"/>
          <a:bevelB w="50800" h="127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50%</a:t>
          </a:r>
          <a:endParaRPr lang="en-US" sz="4400" kern="1200" dirty="0"/>
        </a:p>
      </dsp:txBody>
      <dsp:txXfrm>
        <a:off x="1656" y="921881"/>
        <a:ext cx="1518928" cy="1229175"/>
      </dsp:txXfrm>
    </dsp:sp>
    <dsp:sp modelId="{8C38E392-2222-4F0A-96D0-B6BE65CADAC7}">
      <dsp:nvSpPr>
        <dsp:cNvPr id="0" name=""/>
        <dsp:cNvSpPr/>
      </dsp:nvSpPr>
      <dsp:spPr>
        <a:xfrm>
          <a:off x="1746375" y="954233"/>
          <a:ext cx="1518928" cy="1229175"/>
        </a:xfrm>
        <a:prstGeom prst="roundRect">
          <a:avLst/>
        </a:prstGeom>
        <a:solidFill>
          <a:schemeClr val="accent1">
            <a:lumMod val="60000"/>
            <a:lumOff val="40000"/>
            <a:alpha val="90000"/>
          </a:schemeClr>
        </a:solidFill>
        <a:ln w="3175">
          <a:solidFill>
            <a:schemeClr val="tx2">
              <a:lumMod val="75000"/>
            </a:schemeClr>
          </a:solidFill>
        </a:ln>
        <a:effectLst/>
        <a:scene3d>
          <a:camera prst="perspectiveRelaxedModerately" fov="5400000" zoom="92000">
            <a:rot lat="21594000" lon="19200000" rev="0"/>
          </a:camera>
          <a:lightRig rig="balanced" dir="t">
            <a:rot lat="0" lon="0" rev="12700000"/>
          </a:lightRig>
        </a:scene3d>
        <a:sp3d prstMaterial="matte">
          <a:bevelT w="50800" h="12700"/>
          <a:bevelB w="50800" h="127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40%</a:t>
          </a:r>
          <a:endParaRPr lang="en-US" sz="4400" kern="1200" dirty="0"/>
        </a:p>
      </dsp:txBody>
      <dsp:txXfrm>
        <a:off x="1746375" y="954233"/>
        <a:ext cx="1518928" cy="1229175"/>
      </dsp:txXfrm>
    </dsp:sp>
    <dsp:sp modelId="{4D52778A-B6D2-4FE4-BE41-F4F4E79C0EF6}">
      <dsp:nvSpPr>
        <dsp:cNvPr id="0" name=""/>
        <dsp:cNvSpPr/>
      </dsp:nvSpPr>
      <dsp:spPr>
        <a:xfrm>
          <a:off x="3511415" y="921881"/>
          <a:ext cx="1518928" cy="1229175"/>
        </a:xfrm>
        <a:prstGeom prst="roundRect">
          <a:avLst/>
        </a:prstGeom>
        <a:solidFill>
          <a:schemeClr val="accent1">
            <a:lumMod val="60000"/>
            <a:lumOff val="40000"/>
            <a:alpha val="90000"/>
          </a:schemeClr>
        </a:solidFill>
        <a:ln w="3175">
          <a:solidFill>
            <a:schemeClr val="tx2">
              <a:lumMod val="75000"/>
            </a:schemeClr>
          </a:solidFill>
        </a:ln>
        <a:effectLst/>
        <a:scene3d>
          <a:camera prst="perspectiveRelaxedModerately" fov="5400000" zoom="92000">
            <a:rot lat="21594000" lon="19200000" rev="0"/>
          </a:camera>
          <a:lightRig rig="balanced" dir="t">
            <a:rot lat="0" lon="0" rev="12700000"/>
          </a:lightRig>
        </a:scene3d>
        <a:sp3d prstMaterial="matte">
          <a:bevelT w="50800" h="12700"/>
          <a:bevelB w="50800" h="127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30%</a:t>
          </a:r>
          <a:endParaRPr lang="en-US" sz="4400" kern="1200" dirty="0"/>
        </a:p>
      </dsp:txBody>
      <dsp:txXfrm>
        <a:off x="3511415" y="921881"/>
        <a:ext cx="1518928" cy="1229175"/>
      </dsp:txXfrm>
    </dsp:sp>
    <dsp:sp modelId="{9C376C66-B8EC-4E36-8584-D317905A1931}">
      <dsp:nvSpPr>
        <dsp:cNvPr id="0" name=""/>
        <dsp:cNvSpPr/>
      </dsp:nvSpPr>
      <dsp:spPr>
        <a:xfrm>
          <a:off x="5266294" y="921881"/>
          <a:ext cx="1518928" cy="1229175"/>
        </a:xfrm>
        <a:prstGeom prst="roundRect">
          <a:avLst/>
        </a:prstGeom>
        <a:solidFill>
          <a:schemeClr val="accent1">
            <a:lumMod val="60000"/>
            <a:lumOff val="40000"/>
            <a:alpha val="90000"/>
          </a:schemeClr>
        </a:solidFill>
        <a:ln w="3175">
          <a:solidFill>
            <a:schemeClr val="tx2">
              <a:lumMod val="75000"/>
            </a:schemeClr>
          </a:solidFill>
        </a:ln>
        <a:effectLst/>
        <a:scene3d>
          <a:camera prst="perspectiveRelaxedModerately" fov="5400000" zoom="92000">
            <a:rot lat="21594000" lon="19200000" rev="0"/>
          </a:camera>
          <a:lightRig rig="balanced" dir="t">
            <a:rot lat="0" lon="0" rev="12700000"/>
          </a:lightRig>
        </a:scene3d>
        <a:sp3d prstMaterial="matte">
          <a:bevelT w="50800" h="12700"/>
          <a:bevelB w="50800" h="127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0%</a:t>
          </a:r>
          <a:endParaRPr lang="en-US" sz="4400" kern="1200" dirty="0"/>
        </a:p>
      </dsp:txBody>
      <dsp:txXfrm>
        <a:off x="5266294" y="921881"/>
        <a:ext cx="1518928" cy="12291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2454FCE7-D40A-4D1A-A05A-CF2D127E4096}" type="slidenum">
              <a:rPr lang="en-US" smtClean="0"/>
              <a:pPr/>
              <a:t>‹#›</a:t>
            </a:fld>
            <a:endParaRPr lang="en-US" dirty="0"/>
          </a:p>
        </p:txBody>
      </p:sp>
    </p:spTree>
    <p:extLst>
      <p:ext uri="{BB962C8B-B14F-4D97-AF65-F5344CB8AC3E}">
        <p14:creationId xmlns="" xmlns:p14="http://schemas.microsoft.com/office/powerpoint/2010/main" val="403633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FFB2D0F5-9B2A-4C94-9083-C1FE2347079A}" type="datetimeFigureOut">
              <a:rPr lang="en-US" smtClean="0"/>
              <a:pPr/>
              <a:t>8/4/2016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E97C878A-3983-4631-A1A0-D611D0E1F4FA}" type="slidenum">
              <a:rPr lang="en-US" smtClean="0"/>
              <a:pPr/>
              <a:t>‹#›</a:t>
            </a:fld>
            <a:endParaRPr lang="en-US" dirty="0"/>
          </a:p>
        </p:txBody>
      </p:sp>
    </p:spTree>
    <p:extLst>
      <p:ext uri="{BB962C8B-B14F-4D97-AF65-F5344CB8AC3E}">
        <p14:creationId xmlns="" xmlns:p14="http://schemas.microsoft.com/office/powerpoint/2010/main" val="65827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a:t>
            </a:r>
            <a:r>
              <a:rPr lang="en-US" baseline="0" dirty="0" smtClean="0"/>
              <a:t> of the meeting</a:t>
            </a:r>
          </a:p>
          <a:p>
            <a:r>
              <a:rPr lang="en-US" baseline="0" dirty="0" smtClean="0">
                <a:solidFill>
                  <a:srgbClr val="FF0000"/>
                </a:solidFill>
              </a:rPr>
              <a:t>Who we are</a:t>
            </a:r>
          </a:p>
          <a:p>
            <a:r>
              <a:rPr lang="en-US" baseline="0" dirty="0" smtClean="0">
                <a:solidFill>
                  <a:srgbClr val="FF0000"/>
                </a:solidFill>
              </a:rPr>
              <a:t>Who I am</a:t>
            </a:r>
          </a:p>
          <a:p>
            <a:endParaRPr lang="en-US" dirty="0"/>
          </a:p>
        </p:txBody>
      </p:sp>
      <p:sp>
        <p:nvSpPr>
          <p:cNvPr id="4" name="Slide Number Placeholder 3"/>
          <p:cNvSpPr>
            <a:spLocks noGrp="1"/>
          </p:cNvSpPr>
          <p:nvPr>
            <p:ph type="sldNum" sz="quarter" idx="10"/>
          </p:nvPr>
        </p:nvSpPr>
        <p:spPr/>
        <p:txBody>
          <a:bodyPr/>
          <a:lstStyle/>
          <a:p>
            <a:fld id="{E97C878A-3983-4631-A1A0-D611D0E1F4F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are the companies claiming the credit</a:t>
            </a:r>
          </a:p>
          <a:p>
            <a:endParaRPr lang="en-US" dirty="0" smtClean="0"/>
          </a:p>
          <a:p>
            <a:r>
              <a:rPr lang="en-US" baseline="0" dirty="0" smtClean="0"/>
              <a:t>More than half are $10M more than 2/3 are $50M and less.</a:t>
            </a:r>
          </a:p>
          <a:p>
            <a:endParaRPr lang="en-US" baseline="0" dirty="0" smtClean="0"/>
          </a:p>
          <a:p>
            <a:r>
              <a:rPr lang="en-US" baseline="0" dirty="0" smtClean="0"/>
              <a:t>Sweet spot. CPA majority of their clients.</a:t>
            </a:r>
          </a:p>
          <a:p>
            <a:endParaRPr lang="en-US" baseline="0" dirty="0" smtClean="0"/>
          </a:p>
          <a:p>
            <a:r>
              <a:rPr lang="en-US" baseline="0" dirty="0" smtClean="0"/>
              <a:t>Company with $10M in sales, $900K with margins of 10%</a:t>
            </a:r>
          </a:p>
          <a:p>
            <a:endParaRPr lang="en-US" baseline="0" dirty="0" smtClean="0"/>
          </a:p>
          <a:p>
            <a:r>
              <a:rPr lang="en-US" baseline="0" dirty="0" smtClean="0"/>
              <a:t>Things they are already doing. </a:t>
            </a:r>
          </a:p>
          <a:p>
            <a:endParaRPr lang="en-US" baseline="0" dirty="0" smtClean="0"/>
          </a:p>
          <a:p>
            <a:r>
              <a:rPr lang="en-US" baseline="0" dirty="0" smtClean="0"/>
              <a:t>Don’t naturally think about the R&amp;D credit No licensed engineers or laboratories. </a:t>
            </a:r>
          </a:p>
          <a:p>
            <a:endParaRPr lang="en-US" baseline="0" dirty="0" smtClean="0"/>
          </a:p>
          <a:p>
            <a:r>
              <a:rPr lang="en-US" baseline="0" dirty="0" smtClean="0"/>
              <a:t>Just trying to improve products and processes.</a:t>
            </a:r>
            <a:endParaRPr lang="en-US" dirty="0" smtClean="0"/>
          </a:p>
          <a:p>
            <a:endParaRPr lang="en-US" dirty="0"/>
          </a:p>
        </p:txBody>
      </p:sp>
      <p:sp>
        <p:nvSpPr>
          <p:cNvPr id="4" name="Slide Number Placeholder 3"/>
          <p:cNvSpPr>
            <a:spLocks noGrp="1"/>
          </p:cNvSpPr>
          <p:nvPr>
            <p:ph type="sldNum" sz="quarter" idx="10"/>
          </p:nvPr>
        </p:nvSpPr>
        <p:spPr/>
        <p:txBody>
          <a:bodyPr/>
          <a:lstStyle/>
          <a:p>
            <a:fld id="{E97C878A-3983-4631-A1A0-D611D0E1F4FA}"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096">
              <a:defRPr/>
            </a:pPr>
            <a:r>
              <a:rPr lang="en-US" dirty="0" smtClean="0"/>
              <a:t>One of the</a:t>
            </a:r>
            <a:r>
              <a:rPr lang="en-US" baseline="0" dirty="0" smtClean="0"/>
              <a:t> temporary provisions with the most recent expiration date of 12/31/14.</a:t>
            </a:r>
          </a:p>
          <a:p>
            <a:pPr defTabSz="934096">
              <a:defRPr/>
            </a:pPr>
            <a:endParaRPr lang="en-US" baseline="0" dirty="0" smtClean="0"/>
          </a:p>
          <a:p>
            <a:pPr defTabSz="934096">
              <a:defRPr/>
            </a:pPr>
            <a:r>
              <a:rPr lang="en-US" baseline="0" dirty="0" smtClean="0"/>
              <a:t>Important is looking at extending for 2015 and 2016.</a:t>
            </a:r>
          </a:p>
          <a:p>
            <a:pPr defTabSz="934096">
              <a:defRPr/>
            </a:pPr>
            <a:endParaRPr lang="en-US" baseline="0" dirty="0" smtClean="0"/>
          </a:p>
          <a:p>
            <a:pPr defTabSz="934096">
              <a:defRPr/>
            </a:pPr>
            <a:r>
              <a:rPr lang="en-US" baseline="0" dirty="0" smtClean="0"/>
              <a:t>Talk of permanence and sweeteners such as reducing AMT and make available to true start up company</a:t>
            </a:r>
          </a:p>
          <a:p>
            <a:endParaRPr lang="en-US" dirty="0"/>
          </a:p>
        </p:txBody>
      </p:sp>
      <p:sp>
        <p:nvSpPr>
          <p:cNvPr id="4" name="Slide Number Placeholder 3"/>
          <p:cNvSpPr>
            <a:spLocks noGrp="1"/>
          </p:cNvSpPr>
          <p:nvPr>
            <p:ph type="sldNum" sz="quarter" idx="10"/>
          </p:nvPr>
        </p:nvSpPr>
        <p:spPr/>
        <p:txBody>
          <a:bodyPr/>
          <a:lstStyle/>
          <a:p>
            <a:fld id="{E97C878A-3983-4631-A1A0-D611D0E1F4FA}"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096">
              <a:defRPr/>
            </a:pPr>
            <a:r>
              <a:rPr lang="en-US" dirty="0" smtClean="0"/>
              <a:t>One of the</a:t>
            </a:r>
            <a:r>
              <a:rPr lang="en-US" baseline="0" dirty="0" smtClean="0"/>
              <a:t> temporary provisions with the most recent expiration date of 12/31/14.</a:t>
            </a:r>
          </a:p>
          <a:p>
            <a:pPr defTabSz="934096">
              <a:defRPr/>
            </a:pPr>
            <a:endParaRPr lang="en-US" baseline="0" dirty="0" smtClean="0"/>
          </a:p>
          <a:p>
            <a:pPr defTabSz="934096">
              <a:defRPr/>
            </a:pPr>
            <a:r>
              <a:rPr lang="en-US" baseline="0" dirty="0" smtClean="0"/>
              <a:t>Important is looking at extending for 2015 and 2016.</a:t>
            </a:r>
          </a:p>
          <a:p>
            <a:pPr defTabSz="934096">
              <a:defRPr/>
            </a:pPr>
            <a:endParaRPr lang="en-US" baseline="0" dirty="0" smtClean="0"/>
          </a:p>
          <a:p>
            <a:pPr defTabSz="934096">
              <a:defRPr/>
            </a:pPr>
            <a:r>
              <a:rPr lang="en-US" baseline="0" dirty="0" smtClean="0"/>
              <a:t>Talk of permanence and sweeteners such as reducing AMT and make available to true start up company</a:t>
            </a:r>
          </a:p>
          <a:p>
            <a:endParaRPr lang="en-US" dirty="0"/>
          </a:p>
        </p:txBody>
      </p:sp>
      <p:sp>
        <p:nvSpPr>
          <p:cNvPr id="4" name="Slide Number Placeholder 3"/>
          <p:cNvSpPr>
            <a:spLocks noGrp="1"/>
          </p:cNvSpPr>
          <p:nvPr>
            <p:ph type="sldNum" sz="quarter" idx="10"/>
          </p:nvPr>
        </p:nvSpPr>
        <p:spPr/>
        <p:txBody>
          <a:bodyPr/>
          <a:lstStyle/>
          <a:p>
            <a:fld id="{E97C878A-3983-4631-A1A0-D611D0E1F4FA}"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This is our agenda today. Read</a:t>
            </a:r>
            <a:r>
              <a:rPr lang="en-US" baseline="0" dirty="0" smtClean="0"/>
              <a:t> it. </a:t>
            </a:r>
            <a:endParaRPr lang="en-US" dirty="0" smtClean="0"/>
          </a:p>
          <a:p>
            <a:endParaRPr lang="en-US" dirty="0"/>
          </a:p>
        </p:txBody>
      </p:sp>
      <p:sp>
        <p:nvSpPr>
          <p:cNvPr id="4" name="Slide Number Placeholder 3"/>
          <p:cNvSpPr>
            <a:spLocks noGrp="1"/>
          </p:cNvSpPr>
          <p:nvPr>
            <p:ph type="sldNum" sz="quarter" idx="10"/>
          </p:nvPr>
        </p:nvSpPr>
        <p:spPr/>
        <p:txBody>
          <a:bodyPr/>
          <a:lstStyle/>
          <a:p>
            <a:fld id="{E97C878A-3983-4631-A1A0-D611D0E1F4FA}" type="slidenum">
              <a:rPr lang="en-US" smtClean="0"/>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closeSo there is your</a:t>
            </a:r>
            <a:r>
              <a:rPr lang="en-US" baseline="0" dirty="0" smtClean="0"/>
              <a:t> update for R&amp;D, cost segregation, LIFO and 179D. </a:t>
            </a:r>
          </a:p>
          <a:p>
            <a:r>
              <a:rPr lang="en-US" baseline="0" dirty="0" smtClean="0"/>
              <a:t>4 new regs for R&amp;D, 3 of which directly affect taxpayers in a good way. </a:t>
            </a:r>
          </a:p>
          <a:p>
            <a:r>
              <a:rPr lang="en-US" baseline="0" dirty="0" smtClean="0"/>
              <a:t>The TPR have been difficult but do now allow taxpayers to write off section 1250 property that has been disposed of or retired. </a:t>
            </a:r>
          </a:p>
          <a:p>
            <a:r>
              <a:rPr lang="en-US" baseline="0" dirty="0" smtClean="0"/>
              <a:t>LIFO is still around and has been for 80 years, still one of most impactful tax ideas around.</a:t>
            </a:r>
          </a:p>
          <a:p>
            <a:r>
              <a:rPr lang="en-US" baseline="0" dirty="0" smtClean="0"/>
              <a:t>179D has the potential to expand it’s benefit for both commercial building owners and architect/engineers.</a:t>
            </a:r>
          </a:p>
          <a:p>
            <a:r>
              <a:rPr lang="en-US" baseline="0" dirty="0" smtClean="0"/>
              <a:t>Let me know if you ever have any questions or need any information concerning our tax offerings. Thank you. </a:t>
            </a:r>
          </a:p>
          <a:p>
            <a:endParaRPr lang="en-US" dirty="0"/>
          </a:p>
        </p:txBody>
      </p:sp>
      <p:sp>
        <p:nvSpPr>
          <p:cNvPr id="4" name="Slide Number Placeholder 3"/>
          <p:cNvSpPr>
            <a:spLocks noGrp="1"/>
          </p:cNvSpPr>
          <p:nvPr>
            <p:ph type="sldNum" sz="quarter" idx="10"/>
          </p:nvPr>
        </p:nvSpPr>
        <p:spPr/>
        <p:txBody>
          <a:bodyPr/>
          <a:lstStyle/>
          <a:p>
            <a:fld id="{E97C878A-3983-4631-A1A0-D611D0E1F4FA}"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ext Placeholder 6"/>
          <p:cNvSpPr>
            <a:spLocks noGrp="1"/>
          </p:cNvSpPr>
          <p:nvPr>
            <p:ph type="body" sz="quarter" idx="13" hasCustomPrompt="1"/>
          </p:nvPr>
        </p:nvSpPr>
        <p:spPr>
          <a:xfrm>
            <a:off x="2280211" y="3767939"/>
            <a:ext cx="6484647" cy="2065702"/>
          </a:xfrm>
          <a:prstGeom prst="rect">
            <a:avLst/>
          </a:prstGeom>
        </p:spPr>
        <p:txBody>
          <a:bodyPr>
            <a:noAutofit/>
          </a:bodyPr>
          <a:lstStyle>
            <a:lvl1pPr marL="0" indent="0" algn="l" defTabSz="914400" rtl="0" eaLnBrk="1" latinLnBrk="0" hangingPunct="1">
              <a:lnSpc>
                <a:spcPct val="150000"/>
              </a:lnSpc>
              <a:buNone/>
              <a:defRPr lang="en-US" sz="20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Presentation Title</a:t>
            </a:r>
          </a:p>
        </p:txBody>
      </p:sp>
      <p:sp>
        <p:nvSpPr>
          <p:cNvPr id="19" name="Text Placeholder 6"/>
          <p:cNvSpPr>
            <a:spLocks noGrp="1"/>
          </p:cNvSpPr>
          <p:nvPr>
            <p:ph type="body" sz="quarter" idx="14" hasCustomPrompt="1"/>
          </p:nvPr>
        </p:nvSpPr>
        <p:spPr>
          <a:xfrm>
            <a:off x="6428024" y="6105350"/>
            <a:ext cx="2336835" cy="389850"/>
          </a:xfrm>
          <a:prstGeom prst="rect">
            <a:avLst/>
          </a:prstGeom>
        </p:spPr>
        <p:txBody>
          <a:bodyPr>
            <a:noAutofit/>
          </a:bodyPr>
          <a:lstStyle>
            <a:lvl1pPr marL="0" indent="0" algn="r" defTabSz="914400" rtl="0" eaLnBrk="1" latinLnBrk="0" hangingPunct="1">
              <a:buNone/>
              <a:defRPr lang="en-US" sz="18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Date</a:t>
            </a:r>
          </a:p>
        </p:txBody>
      </p:sp>
      <p:pic>
        <p:nvPicPr>
          <p:cNvPr id="2" name="Picture 1"/>
          <p:cNvPicPr>
            <a:picLocks noChangeAspect="1"/>
          </p:cNvPicPr>
          <p:nvPr userDrawn="1"/>
        </p:nvPicPr>
        <p:blipFill>
          <a:blip r:embed="rId3" cstate="print"/>
          <a:stretch>
            <a:fillRect/>
          </a:stretch>
        </p:blipFill>
        <p:spPr>
          <a:xfrm>
            <a:off x="287941" y="252493"/>
            <a:ext cx="3433320" cy="639138"/>
          </a:xfrm>
          <a:prstGeom prst="rect">
            <a:avLst/>
          </a:prstGeom>
        </p:spPr>
      </p:pic>
    </p:spTree>
    <p:extLst>
      <p:ext uri="{BB962C8B-B14F-4D97-AF65-F5344CB8AC3E}">
        <p14:creationId xmlns="" xmlns:p14="http://schemas.microsoft.com/office/powerpoint/2010/main" val="3535537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Slide Separator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Text Placeholder 6"/>
          <p:cNvSpPr>
            <a:spLocks noGrp="1"/>
          </p:cNvSpPr>
          <p:nvPr>
            <p:ph type="body" sz="quarter" idx="12" hasCustomPrompt="1"/>
          </p:nvPr>
        </p:nvSpPr>
        <p:spPr>
          <a:xfrm>
            <a:off x="2980481" y="3020991"/>
            <a:ext cx="5636871" cy="839165"/>
          </a:xfrm>
          <a:prstGeom prst="rect">
            <a:avLst/>
          </a:prstGeom>
        </p:spPr>
        <p:txBody>
          <a:bodyPr anchor="ctr" anchorCtr="0"/>
          <a:lstStyle>
            <a:lvl1pPr marL="0" indent="0" algn="l" defTabSz="914400" rtl="0" eaLnBrk="1" latinLnBrk="0" hangingPunct="1">
              <a:lnSpc>
                <a:spcPct val="100000"/>
              </a:lnSpc>
              <a:buNone/>
              <a:defRPr lang="en-US" sz="25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
        <p:nvSpPr>
          <p:cNvPr id="4" name="Shape 30"/>
          <p:cNvSpPr/>
          <p:nvPr userDrawn="1"/>
        </p:nvSpPr>
        <p:spPr>
          <a:xfrm flipV="1">
            <a:off x="2741149" y="2908612"/>
            <a:ext cx="1" cy="1040778"/>
          </a:xfrm>
          <a:prstGeom prst="line">
            <a:avLst/>
          </a:prstGeom>
          <a:ln w="38100">
            <a:solidFill>
              <a:srgbClr val="424A59"/>
            </a:solidFill>
            <a:miter lim="400000"/>
          </a:ln>
        </p:spPr>
        <p:txBody>
          <a:bodyPr lIns="0" tIns="0" rIns="0" bIns="0" anchor="ctr"/>
          <a:lstStyle/>
          <a:p>
            <a:pPr lvl="0"/>
            <a:endParaRPr sz="3000" dirty="0">
              <a:solidFill>
                <a:srgbClr val="495163"/>
              </a:solidFill>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33033553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Slide Separator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Text Placeholder 6"/>
          <p:cNvSpPr>
            <a:spLocks noGrp="1"/>
          </p:cNvSpPr>
          <p:nvPr>
            <p:ph type="body" sz="quarter" idx="12" hasCustomPrompt="1"/>
          </p:nvPr>
        </p:nvSpPr>
        <p:spPr>
          <a:xfrm>
            <a:off x="2980481" y="3020991"/>
            <a:ext cx="5636871" cy="839165"/>
          </a:xfrm>
          <a:prstGeom prst="rect">
            <a:avLst/>
          </a:prstGeom>
        </p:spPr>
        <p:txBody>
          <a:bodyPr anchor="ctr" anchorCtr="0"/>
          <a:lstStyle>
            <a:lvl1pPr marL="0" indent="0" algn="l" defTabSz="914400" rtl="0" eaLnBrk="1" latinLnBrk="0" hangingPunct="1">
              <a:lnSpc>
                <a:spcPct val="100000"/>
              </a:lnSpc>
              <a:buNone/>
              <a:defRPr lang="en-US" sz="25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
        <p:nvSpPr>
          <p:cNvPr id="4" name="Shape 30"/>
          <p:cNvSpPr/>
          <p:nvPr userDrawn="1"/>
        </p:nvSpPr>
        <p:spPr>
          <a:xfrm flipV="1">
            <a:off x="2741149" y="2908612"/>
            <a:ext cx="1" cy="1040778"/>
          </a:xfrm>
          <a:prstGeom prst="line">
            <a:avLst/>
          </a:prstGeom>
          <a:ln w="38100">
            <a:solidFill>
              <a:srgbClr val="424A59"/>
            </a:solidFill>
            <a:miter lim="400000"/>
          </a:ln>
        </p:spPr>
        <p:txBody>
          <a:bodyPr lIns="0" tIns="0" rIns="0" bIns="0" anchor="ctr"/>
          <a:lstStyle/>
          <a:p>
            <a:pPr lvl="0"/>
            <a:endParaRPr sz="3000" dirty="0">
              <a:solidFill>
                <a:srgbClr val="495163"/>
              </a:solidFill>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19181216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Separator 1">
    <p:spTree>
      <p:nvGrpSpPr>
        <p:cNvPr id="1" name=""/>
        <p:cNvGrpSpPr/>
        <p:nvPr/>
      </p:nvGrpSpPr>
      <p:grpSpPr>
        <a:xfrm>
          <a:off x="0" y="0"/>
          <a:ext cx="0" cy="0"/>
          <a:chOff x="0" y="0"/>
          <a:chExt cx="0" cy="0"/>
        </a:xfrm>
      </p:grpSpPr>
      <p:sp>
        <p:nvSpPr>
          <p:cNvPr id="17" name="Text Placeholder 6"/>
          <p:cNvSpPr>
            <a:spLocks noGrp="1"/>
          </p:cNvSpPr>
          <p:nvPr>
            <p:ph type="body" sz="quarter" idx="12" hasCustomPrompt="1"/>
          </p:nvPr>
        </p:nvSpPr>
        <p:spPr>
          <a:xfrm>
            <a:off x="2980481" y="3020991"/>
            <a:ext cx="5636871" cy="839165"/>
          </a:xfrm>
          <a:prstGeom prst="rect">
            <a:avLst/>
          </a:prstGeom>
        </p:spPr>
        <p:txBody>
          <a:bodyPr anchor="ctr" anchorCtr="0"/>
          <a:lstStyle>
            <a:lvl1pPr marL="0" indent="0" algn="l" defTabSz="914400" rtl="0" eaLnBrk="1" latinLnBrk="0" hangingPunct="1">
              <a:lnSpc>
                <a:spcPct val="100000"/>
              </a:lnSpc>
              <a:buNone/>
              <a:defRPr lang="en-US" sz="25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
        <p:nvSpPr>
          <p:cNvPr id="4" name="Shape 30"/>
          <p:cNvSpPr/>
          <p:nvPr userDrawn="1"/>
        </p:nvSpPr>
        <p:spPr>
          <a:xfrm flipV="1">
            <a:off x="2741149" y="2908612"/>
            <a:ext cx="1" cy="1040778"/>
          </a:xfrm>
          <a:prstGeom prst="line">
            <a:avLst/>
          </a:prstGeom>
          <a:ln w="38100">
            <a:solidFill>
              <a:srgbClr val="424A59"/>
            </a:solidFill>
            <a:miter lim="400000"/>
          </a:ln>
        </p:spPr>
        <p:txBody>
          <a:bodyPr lIns="0" tIns="0" rIns="0" bIns="0" anchor="ctr"/>
          <a:lstStyle/>
          <a:p>
            <a:pPr lvl="0"/>
            <a:endParaRPr sz="3000" dirty="0">
              <a:solidFill>
                <a:srgbClr val="495163"/>
              </a:solidFill>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8595749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Proprietary &amp; Confidential</a:t>
            </a:r>
            <a:endParaRPr lang="en-US" dirty="0"/>
          </a:p>
        </p:txBody>
      </p:sp>
    </p:spTree>
    <p:extLst>
      <p:ext uri="{BB962C8B-B14F-4D97-AF65-F5344CB8AC3E}">
        <p14:creationId xmlns="" xmlns:p14="http://schemas.microsoft.com/office/powerpoint/2010/main" val="259725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 small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Proprietary &amp; Confidential</a:t>
            </a:r>
            <a:endParaRPr lang="en-US" dirty="0"/>
          </a:p>
        </p:txBody>
      </p:sp>
      <p:sp>
        <p:nvSpPr>
          <p:cNvPr id="4" name="Slide Number Placeholder 3"/>
          <p:cNvSpPr>
            <a:spLocks noGrp="1"/>
          </p:cNvSpPr>
          <p:nvPr>
            <p:ph type="sldNum" sz="quarter" idx="11"/>
          </p:nvPr>
        </p:nvSpPr>
        <p:spPr/>
        <p:txBody>
          <a:bodyPr/>
          <a:lstStyle/>
          <a:p>
            <a:fld id="{86CB4B4D-7CA3-9044-876B-883B54F8677D}" type="slidenum">
              <a:rPr lang="en-US" smtClean="0"/>
              <a:pPr/>
              <a:t>‹#›</a:t>
            </a:fld>
            <a:endParaRPr lang="en-US" dirty="0"/>
          </a:p>
        </p:txBody>
      </p:sp>
      <p:pic>
        <p:nvPicPr>
          <p:cNvPr id="5" name="Picture 4"/>
          <p:cNvPicPr>
            <a:picLocks noChangeAspect="1"/>
          </p:cNvPicPr>
          <p:nvPr userDrawn="1"/>
        </p:nvPicPr>
        <p:blipFill>
          <a:blip r:embed="rId2" cstate="print"/>
          <a:stretch>
            <a:fillRect/>
          </a:stretch>
        </p:blipFill>
        <p:spPr>
          <a:xfrm>
            <a:off x="186359" y="6444108"/>
            <a:ext cx="1781337" cy="208319"/>
          </a:xfrm>
          <a:prstGeom prst="rect">
            <a:avLst/>
          </a:prstGeom>
        </p:spPr>
      </p:pic>
      <p:sp>
        <p:nvSpPr>
          <p:cNvPr id="6" name="Rectangle 5"/>
          <p:cNvSpPr/>
          <p:nvPr userDrawn="1"/>
        </p:nvSpPr>
        <p:spPr>
          <a:xfrm>
            <a:off x="1" y="0"/>
            <a:ext cx="9144000" cy="7779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3" hasCustomPrompt="1"/>
          </p:nvPr>
        </p:nvSpPr>
        <p:spPr>
          <a:xfrm>
            <a:off x="462987" y="781295"/>
            <a:ext cx="8218026" cy="358811"/>
          </a:xfrm>
          <a:prstGeom prst="rect">
            <a:avLst/>
          </a:prstGeom>
        </p:spPr>
        <p:txBody>
          <a:bodyPr>
            <a:normAutofit/>
          </a:bodyPr>
          <a:lstStyle>
            <a:lvl1pPr marL="0" indent="0" algn="ctr" defTabSz="914400" rtl="0" eaLnBrk="1" latinLnBrk="0" hangingPunct="1">
              <a:buNone/>
              <a:defRPr lang="en-US" sz="12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Sub text</a:t>
            </a:r>
          </a:p>
        </p:txBody>
      </p:sp>
      <p:sp>
        <p:nvSpPr>
          <p:cNvPr id="8" name="Text Placeholder 6"/>
          <p:cNvSpPr>
            <a:spLocks noGrp="1"/>
          </p:cNvSpPr>
          <p:nvPr>
            <p:ph type="body" sz="quarter" idx="12" hasCustomPrompt="1"/>
          </p:nvPr>
        </p:nvSpPr>
        <p:spPr>
          <a:xfrm>
            <a:off x="462987" y="1"/>
            <a:ext cx="8218026" cy="777922"/>
          </a:xfrm>
          <a:prstGeom prst="rect">
            <a:avLst/>
          </a:prstGeom>
        </p:spPr>
        <p:txBody>
          <a:bodyPr anchor="ctr" anchorCtr="0"/>
          <a:lstStyle>
            <a:lvl1pPr marL="0" indent="0" algn="ctr" defTabSz="914400" rtl="0" eaLnBrk="1" latinLnBrk="0" hangingPunct="1">
              <a:lnSpc>
                <a:spcPct val="100000"/>
              </a:lnSpc>
              <a:buNone/>
              <a:defRPr lang="en-US" sz="2500" kern="1200" baseline="0" dirty="0" smtClean="0">
                <a:solidFill>
                  <a:schemeClr val="bg1"/>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
        <p:nvSpPr>
          <p:cNvPr id="9" name="Text Placeholder 8"/>
          <p:cNvSpPr>
            <a:spLocks noGrp="1"/>
          </p:cNvSpPr>
          <p:nvPr>
            <p:ph type="body" sz="quarter" idx="14"/>
          </p:nvPr>
        </p:nvSpPr>
        <p:spPr>
          <a:xfrm>
            <a:off x="463550" y="1279525"/>
            <a:ext cx="1799301" cy="4629150"/>
          </a:xfrm>
        </p:spPr>
        <p:txBody>
          <a:bodyPr/>
          <a:lstStyle>
            <a:lvl1pPr marL="137160" indent="-137160">
              <a:defRPr sz="1200">
                <a:solidFill>
                  <a:schemeClr val="tx2"/>
                </a:solidFill>
              </a:defRPr>
            </a:lvl1pPr>
            <a:lvl2pPr marL="365760" indent="-137160">
              <a:defRPr sz="1100">
                <a:solidFill>
                  <a:schemeClr val="tx2"/>
                </a:solidFill>
              </a:defRPr>
            </a:lvl2pPr>
            <a:lvl3pPr marL="548640" indent="-137160">
              <a:defRPr sz="1000">
                <a:solidFill>
                  <a:schemeClr val="tx2"/>
                </a:solidFill>
              </a:defRPr>
            </a:lvl3pPr>
            <a:lvl4pPr marL="640080" indent="-91440">
              <a:defRPr sz="900">
                <a:solidFill>
                  <a:schemeClr val="tx2"/>
                </a:solidFill>
              </a:defRPr>
            </a:lvl4pPr>
            <a:lvl5pPr marL="731520" indent="-91440">
              <a:defRPr sz="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5"/>
          </p:nvPr>
        </p:nvSpPr>
        <p:spPr>
          <a:xfrm>
            <a:off x="2602937" y="1279525"/>
            <a:ext cx="1799301" cy="4629150"/>
          </a:xfrm>
        </p:spPr>
        <p:txBody>
          <a:bodyPr/>
          <a:lstStyle>
            <a:lvl1pPr marL="137160" indent="-137160">
              <a:defRPr sz="1200">
                <a:solidFill>
                  <a:schemeClr val="tx2"/>
                </a:solidFill>
              </a:defRPr>
            </a:lvl1pPr>
            <a:lvl2pPr marL="365760" indent="-137160">
              <a:defRPr sz="1100">
                <a:solidFill>
                  <a:schemeClr val="tx2"/>
                </a:solidFill>
              </a:defRPr>
            </a:lvl2pPr>
            <a:lvl3pPr marL="548640" indent="-137160">
              <a:defRPr sz="1000">
                <a:solidFill>
                  <a:schemeClr val="tx2"/>
                </a:solidFill>
              </a:defRPr>
            </a:lvl3pPr>
            <a:lvl4pPr marL="640080" indent="-91440">
              <a:defRPr sz="900">
                <a:solidFill>
                  <a:schemeClr val="tx2"/>
                </a:solidFill>
              </a:defRPr>
            </a:lvl4pPr>
            <a:lvl5pPr marL="731520" indent="-91440">
              <a:defRPr sz="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8"/>
          <p:cNvSpPr>
            <a:spLocks noGrp="1"/>
          </p:cNvSpPr>
          <p:nvPr>
            <p:ph type="body" sz="quarter" idx="16"/>
          </p:nvPr>
        </p:nvSpPr>
        <p:spPr>
          <a:xfrm>
            <a:off x="4742324" y="1279525"/>
            <a:ext cx="1799301" cy="4629150"/>
          </a:xfrm>
        </p:spPr>
        <p:txBody>
          <a:bodyPr/>
          <a:lstStyle>
            <a:lvl1pPr marL="137160" indent="-137160">
              <a:defRPr sz="1200">
                <a:solidFill>
                  <a:schemeClr val="tx2"/>
                </a:solidFill>
              </a:defRPr>
            </a:lvl1pPr>
            <a:lvl2pPr marL="365760" indent="-137160">
              <a:defRPr sz="1100">
                <a:solidFill>
                  <a:schemeClr val="tx2"/>
                </a:solidFill>
              </a:defRPr>
            </a:lvl2pPr>
            <a:lvl3pPr marL="548640" indent="-137160">
              <a:defRPr sz="1000">
                <a:solidFill>
                  <a:schemeClr val="tx2"/>
                </a:solidFill>
              </a:defRPr>
            </a:lvl3pPr>
            <a:lvl4pPr marL="640080" indent="-91440">
              <a:defRPr sz="900">
                <a:solidFill>
                  <a:schemeClr val="tx2"/>
                </a:solidFill>
              </a:defRPr>
            </a:lvl4pPr>
            <a:lvl5pPr marL="731520" indent="-91440">
              <a:defRPr sz="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8"/>
          <p:cNvSpPr>
            <a:spLocks noGrp="1"/>
          </p:cNvSpPr>
          <p:nvPr>
            <p:ph type="body" sz="quarter" idx="17"/>
          </p:nvPr>
        </p:nvSpPr>
        <p:spPr>
          <a:xfrm>
            <a:off x="6881712" y="1279525"/>
            <a:ext cx="1799301" cy="4629150"/>
          </a:xfrm>
        </p:spPr>
        <p:txBody>
          <a:bodyPr/>
          <a:lstStyle>
            <a:lvl1pPr marL="137160" indent="-137160">
              <a:defRPr sz="1200">
                <a:solidFill>
                  <a:schemeClr val="tx2"/>
                </a:solidFill>
              </a:defRPr>
            </a:lvl1pPr>
            <a:lvl2pPr marL="365760" indent="-137160">
              <a:defRPr sz="1100">
                <a:solidFill>
                  <a:schemeClr val="tx2"/>
                </a:solidFill>
              </a:defRPr>
            </a:lvl2pPr>
            <a:lvl3pPr marL="548640" indent="-137160">
              <a:defRPr sz="1000">
                <a:solidFill>
                  <a:schemeClr val="tx2"/>
                </a:solidFill>
              </a:defRPr>
            </a:lvl3pPr>
            <a:lvl4pPr marL="640080" indent="-91440">
              <a:defRPr sz="900">
                <a:solidFill>
                  <a:schemeClr val="tx2"/>
                </a:solidFill>
              </a:defRPr>
            </a:lvl4pPr>
            <a:lvl5pPr marL="731520" indent="-91440">
              <a:defRPr sz="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51846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Overview">
    <p:spTree>
      <p:nvGrpSpPr>
        <p:cNvPr id="1" name=""/>
        <p:cNvGrpSpPr/>
        <p:nvPr/>
      </p:nvGrpSpPr>
      <p:grpSpPr>
        <a:xfrm>
          <a:off x="0" y="0"/>
          <a:ext cx="0" cy="0"/>
          <a:chOff x="0" y="0"/>
          <a:chExt cx="0" cy="0"/>
        </a:xfrm>
      </p:grpSpPr>
      <p:grpSp>
        <p:nvGrpSpPr>
          <p:cNvPr id="39" name="Group 38"/>
          <p:cNvGrpSpPr/>
          <p:nvPr/>
        </p:nvGrpSpPr>
        <p:grpSpPr>
          <a:xfrm>
            <a:off x="4070243" y="3092677"/>
            <a:ext cx="1006572" cy="1045212"/>
            <a:chOff x="8332462" y="5867856"/>
            <a:chExt cx="2013143" cy="2090423"/>
          </a:xfrm>
        </p:grpSpPr>
        <p:sp>
          <p:nvSpPr>
            <p:cNvPr id="42" name="Shape 1028"/>
            <p:cNvSpPr/>
            <p:nvPr/>
          </p:nvSpPr>
          <p:spPr>
            <a:xfrm>
              <a:off x="8332462" y="5867856"/>
              <a:ext cx="2013143" cy="20904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EAEC"/>
            </a:solidFill>
            <a:ln w="12700" cap="flat">
              <a:noFill/>
              <a:miter lim="400000"/>
            </a:ln>
            <a:effectLst/>
          </p:spPr>
          <p:txBody>
            <a:bodyPr wrap="square" lIns="0" tIns="0" rIns="0" bIns="0" numCol="1" anchor="ctr">
              <a:noAutofit/>
            </a:bodyPr>
            <a:lstStyle/>
            <a:p>
              <a:pPr lvl="0"/>
              <a:endParaRPr sz="3000" dirty="0">
                <a:solidFill>
                  <a:srgbClr val="495163"/>
                </a:solidFill>
              </a:endParaRPr>
            </a:p>
          </p:txBody>
        </p:sp>
        <p:sp>
          <p:nvSpPr>
            <p:cNvPr id="41" name="Rectangle 40"/>
            <p:cNvSpPr/>
            <p:nvPr/>
          </p:nvSpPr>
          <p:spPr>
            <a:xfrm>
              <a:off x="8819998" y="5967682"/>
              <a:ext cx="369462" cy="761746"/>
            </a:xfrm>
            <a:prstGeom prst="rect">
              <a:avLst/>
            </a:prstGeom>
          </p:spPr>
          <p:txBody>
            <a:bodyPr wrap="none">
              <a:spAutoFit/>
            </a:bodyPr>
            <a:lstStyle/>
            <a:p>
              <a:endParaRPr lang="en-US" sz="1875" dirty="0">
                <a:solidFill>
                  <a:srgbClr val="495163"/>
                </a:solidFill>
                <a:latin typeface="et-line"/>
                <a:ea typeface="et-line"/>
                <a:cs typeface="et-line"/>
                <a:sym typeface="et-line"/>
              </a:endParaRPr>
            </a:p>
          </p:txBody>
        </p:sp>
      </p:grpSp>
      <p:sp>
        <p:nvSpPr>
          <p:cNvPr id="73" name="Text Placeholder 6"/>
          <p:cNvSpPr>
            <a:spLocks noGrp="1"/>
          </p:cNvSpPr>
          <p:nvPr>
            <p:ph type="body" sz="quarter" idx="27" hasCustomPrompt="1"/>
          </p:nvPr>
        </p:nvSpPr>
        <p:spPr>
          <a:xfrm>
            <a:off x="4180798" y="3427343"/>
            <a:ext cx="790651" cy="435802"/>
          </a:xfrm>
          <a:prstGeom prst="rect">
            <a:avLst/>
          </a:prstGeom>
        </p:spPr>
        <p:txBody>
          <a:bodyPr>
            <a:normAutofit/>
          </a:bodyPr>
          <a:lstStyle>
            <a:lvl1pPr marL="0" indent="0" algn="ctr"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a:t>
            </a:r>
          </a:p>
        </p:txBody>
      </p:sp>
      <p:sp>
        <p:nvSpPr>
          <p:cNvPr id="3" name="Footer Placeholder 2"/>
          <p:cNvSpPr>
            <a:spLocks noGrp="1"/>
          </p:cNvSpPr>
          <p:nvPr>
            <p:ph type="ftr" sz="quarter" idx="10"/>
          </p:nvPr>
        </p:nvSpPr>
        <p:spPr/>
        <p:txBody>
          <a:bodyPr/>
          <a:lstStyle/>
          <a:p>
            <a:r>
              <a:rPr lang="en-US" dirty="0" smtClean="0"/>
              <a:t>Proprietary &amp; Confidential</a:t>
            </a:r>
            <a:endParaRPr lang="en-US" dirty="0"/>
          </a:p>
        </p:txBody>
      </p:sp>
      <p:sp>
        <p:nvSpPr>
          <p:cNvPr id="23" name="Shape 252"/>
          <p:cNvSpPr/>
          <p:nvPr/>
        </p:nvSpPr>
        <p:spPr>
          <a:xfrm>
            <a:off x="4035992" y="4457692"/>
            <a:ext cx="23651" cy="3270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ctr">
              <a:defRPr sz="2800">
                <a:solidFill>
                  <a:srgbClr val="424A59"/>
                </a:solidFill>
                <a:latin typeface="et-line"/>
                <a:ea typeface="et-line"/>
                <a:cs typeface="et-line"/>
                <a:sym typeface="et-line"/>
              </a:defRPr>
            </a:lvl1pPr>
          </a:lstStyle>
          <a:p>
            <a:pPr lvl="0">
              <a:defRPr sz="1800">
                <a:solidFill>
                  <a:srgbClr val="000000"/>
                </a:solidFill>
              </a:defRPr>
            </a:pPr>
            <a:endParaRPr sz="1875" dirty="0">
              <a:solidFill>
                <a:srgbClr val="495163"/>
              </a:solidFill>
            </a:endParaRPr>
          </a:p>
        </p:txBody>
      </p:sp>
      <p:sp>
        <p:nvSpPr>
          <p:cNvPr id="45" name="Shape 975"/>
          <p:cNvSpPr/>
          <p:nvPr/>
        </p:nvSpPr>
        <p:spPr>
          <a:xfrm>
            <a:off x="714462" y="1876827"/>
            <a:ext cx="7715076" cy="1"/>
          </a:xfrm>
          <a:prstGeom prst="line">
            <a:avLst/>
          </a:prstGeom>
          <a:ln w="50800">
            <a:solidFill>
              <a:srgbClr val="495163"/>
            </a:solidFill>
            <a:miter lim="400000"/>
          </a:ln>
        </p:spPr>
        <p:txBody>
          <a:bodyPr lIns="0" tIns="0" rIns="0" bIns="0" anchor="ctr"/>
          <a:lstStyle/>
          <a:p>
            <a:pPr lvl="0"/>
            <a:endParaRPr sz="3000" dirty="0">
              <a:solidFill>
                <a:srgbClr val="495163"/>
              </a:solidFill>
              <a:latin typeface="Segoe UI" panose="020B0502040204020203" pitchFamily="34" charset="0"/>
              <a:cs typeface="Segoe UI" panose="020B0502040204020203" pitchFamily="34" charset="0"/>
            </a:endParaRPr>
          </a:p>
        </p:txBody>
      </p:sp>
      <p:sp>
        <p:nvSpPr>
          <p:cNvPr id="58" name="Title 15"/>
          <p:cNvSpPr>
            <a:spLocks noGrp="1"/>
          </p:cNvSpPr>
          <p:nvPr>
            <p:ph type="title" hasCustomPrompt="1"/>
          </p:nvPr>
        </p:nvSpPr>
        <p:spPr>
          <a:xfrm>
            <a:off x="320040" y="239724"/>
            <a:ext cx="8496206" cy="804862"/>
          </a:xfrm>
          <a:prstGeom prst="rect">
            <a:avLst/>
          </a:prstGeom>
        </p:spPr>
        <p:txBody>
          <a:bodyPr/>
          <a:lstStyle>
            <a:lvl1pPr algn="ctr">
              <a:defRPr lang="en-US" sz="25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smtClean="0"/>
              <a:t>Slide Title</a:t>
            </a:r>
            <a:endParaRPr lang="en-US" dirty="0"/>
          </a:p>
        </p:txBody>
      </p:sp>
      <p:sp>
        <p:nvSpPr>
          <p:cNvPr id="60" name="Text Placeholder 6"/>
          <p:cNvSpPr>
            <a:spLocks noGrp="1"/>
          </p:cNvSpPr>
          <p:nvPr>
            <p:ph type="body" sz="quarter" idx="14" hasCustomPrompt="1"/>
          </p:nvPr>
        </p:nvSpPr>
        <p:spPr>
          <a:xfrm>
            <a:off x="716050" y="1232713"/>
            <a:ext cx="7713488" cy="609900"/>
          </a:xfrm>
          <a:prstGeom prst="rect">
            <a:avLst/>
          </a:prstGeom>
        </p:spPr>
        <p:txBody>
          <a:bodyPr>
            <a:normAutofit/>
          </a:bodyPr>
          <a:lstStyle>
            <a:lvl1pPr marL="0" indent="0" algn="l" defTabSz="914400" rtl="0" eaLnBrk="1" latinLnBrk="0" hangingPunct="1">
              <a:buNone/>
              <a:defRPr lang="en-US" sz="14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One Sentence Overview</a:t>
            </a:r>
          </a:p>
        </p:txBody>
      </p:sp>
      <p:sp>
        <p:nvSpPr>
          <p:cNvPr id="57" name="Text Placeholder 6"/>
          <p:cNvSpPr>
            <a:spLocks noGrp="1"/>
          </p:cNvSpPr>
          <p:nvPr>
            <p:ph type="body" sz="quarter" idx="13" hasCustomPrompt="1"/>
          </p:nvPr>
        </p:nvSpPr>
        <p:spPr>
          <a:xfrm>
            <a:off x="1862023" y="615433"/>
            <a:ext cx="5412240" cy="429153"/>
          </a:xfrm>
          <a:prstGeom prst="rect">
            <a:avLst/>
          </a:prstGeom>
        </p:spPr>
        <p:txBody>
          <a:bodyPr>
            <a:normAutofit/>
          </a:bodyPr>
          <a:lstStyle>
            <a:lvl1pPr marL="0" indent="0" algn="ctr" defTabSz="914400" rtl="0" eaLnBrk="1" latinLnBrk="0" hangingPunct="1">
              <a:buNone/>
              <a:defRPr lang="en-US" sz="12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Sub text</a:t>
            </a:r>
          </a:p>
        </p:txBody>
      </p:sp>
      <p:sp>
        <p:nvSpPr>
          <p:cNvPr id="67" name="Text Placeholder 6"/>
          <p:cNvSpPr>
            <a:spLocks noGrp="1"/>
          </p:cNvSpPr>
          <p:nvPr>
            <p:ph type="body" sz="quarter" idx="21" hasCustomPrompt="1"/>
          </p:nvPr>
        </p:nvSpPr>
        <p:spPr>
          <a:xfrm>
            <a:off x="417698" y="2268632"/>
            <a:ext cx="2971871" cy="197621"/>
          </a:xfrm>
          <a:prstGeom prst="rect">
            <a:avLst/>
          </a:prstGeom>
        </p:spPr>
        <p:txBody>
          <a:bodyPr lIns="0" tIns="0" rIns="0" bIns="0">
            <a:noAutofit/>
          </a:bodyPr>
          <a:lstStyle>
            <a:lvl1pPr marL="0" indent="0" algn="r"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Title</a:t>
            </a:r>
          </a:p>
        </p:txBody>
      </p:sp>
      <p:sp>
        <p:nvSpPr>
          <p:cNvPr id="68" name="Text Placeholder 6"/>
          <p:cNvSpPr>
            <a:spLocks noGrp="1"/>
          </p:cNvSpPr>
          <p:nvPr>
            <p:ph type="body" sz="quarter" idx="22" hasCustomPrompt="1"/>
          </p:nvPr>
        </p:nvSpPr>
        <p:spPr>
          <a:xfrm>
            <a:off x="417698" y="2489447"/>
            <a:ext cx="2971871" cy="694511"/>
          </a:xfrm>
          <a:prstGeom prst="rect">
            <a:avLst/>
          </a:prstGeom>
        </p:spPr>
        <p:txBody>
          <a:bodyPr lIns="0" tIns="0" rIns="0" bIns="0">
            <a:normAutofit/>
          </a:bodyPr>
          <a:lstStyle>
            <a:lvl1pPr marL="0" indent="0" algn="r"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Descriptions</a:t>
            </a:r>
          </a:p>
        </p:txBody>
      </p:sp>
      <p:sp>
        <p:nvSpPr>
          <p:cNvPr id="69" name="Text Placeholder 6"/>
          <p:cNvSpPr>
            <a:spLocks noGrp="1"/>
          </p:cNvSpPr>
          <p:nvPr>
            <p:ph type="body" sz="quarter" idx="23" hasCustomPrompt="1"/>
          </p:nvPr>
        </p:nvSpPr>
        <p:spPr>
          <a:xfrm>
            <a:off x="154534" y="3338094"/>
            <a:ext cx="2971871" cy="197621"/>
          </a:xfrm>
          <a:prstGeom prst="rect">
            <a:avLst/>
          </a:prstGeom>
        </p:spPr>
        <p:txBody>
          <a:bodyPr lIns="0" tIns="0" rIns="0" bIns="0">
            <a:noAutofit/>
          </a:bodyPr>
          <a:lstStyle>
            <a:lvl1pPr marL="0" indent="0" algn="r"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Title</a:t>
            </a:r>
          </a:p>
        </p:txBody>
      </p:sp>
      <p:sp>
        <p:nvSpPr>
          <p:cNvPr id="70" name="Text Placeholder 6"/>
          <p:cNvSpPr>
            <a:spLocks noGrp="1"/>
          </p:cNvSpPr>
          <p:nvPr>
            <p:ph type="body" sz="quarter" idx="24" hasCustomPrompt="1"/>
          </p:nvPr>
        </p:nvSpPr>
        <p:spPr>
          <a:xfrm>
            <a:off x="154534" y="3564485"/>
            <a:ext cx="2971871" cy="863674"/>
          </a:xfrm>
          <a:prstGeom prst="rect">
            <a:avLst/>
          </a:prstGeom>
        </p:spPr>
        <p:txBody>
          <a:bodyPr lIns="0" tIns="0" rIns="0" bIns="0">
            <a:normAutofit/>
          </a:bodyPr>
          <a:lstStyle>
            <a:lvl1pPr marL="0" indent="0" algn="r"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Descriptions</a:t>
            </a:r>
          </a:p>
        </p:txBody>
      </p:sp>
      <p:sp>
        <p:nvSpPr>
          <p:cNvPr id="71" name="Text Placeholder 6"/>
          <p:cNvSpPr>
            <a:spLocks noGrp="1"/>
          </p:cNvSpPr>
          <p:nvPr>
            <p:ph type="body" sz="quarter" idx="25" hasCustomPrompt="1"/>
          </p:nvPr>
        </p:nvSpPr>
        <p:spPr>
          <a:xfrm>
            <a:off x="435242" y="4541813"/>
            <a:ext cx="2971871" cy="197621"/>
          </a:xfrm>
          <a:prstGeom prst="rect">
            <a:avLst/>
          </a:prstGeom>
        </p:spPr>
        <p:txBody>
          <a:bodyPr lIns="0" tIns="0" rIns="0" bIns="0">
            <a:noAutofit/>
          </a:bodyPr>
          <a:lstStyle>
            <a:lvl1pPr marL="0" indent="0" algn="r"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Title</a:t>
            </a:r>
          </a:p>
        </p:txBody>
      </p:sp>
      <p:sp>
        <p:nvSpPr>
          <p:cNvPr id="72" name="Text Placeholder 6"/>
          <p:cNvSpPr>
            <a:spLocks noGrp="1"/>
          </p:cNvSpPr>
          <p:nvPr>
            <p:ph type="body" sz="quarter" idx="26" hasCustomPrompt="1"/>
          </p:nvPr>
        </p:nvSpPr>
        <p:spPr>
          <a:xfrm>
            <a:off x="435242" y="4773780"/>
            <a:ext cx="2971871" cy="872307"/>
          </a:xfrm>
          <a:prstGeom prst="rect">
            <a:avLst/>
          </a:prstGeom>
        </p:spPr>
        <p:txBody>
          <a:bodyPr lIns="0" tIns="0" rIns="0" bIns="0">
            <a:normAutofit/>
          </a:bodyPr>
          <a:lstStyle>
            <a:lvl1pPr marL="0" indent="0" algn="r"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Descriptions</a:t>
            </a:r>
          </a:p>
        </p:txBody>
      </p:sp>
      <p:sp>
        <p:nvSpPr>
          <p:cNvPr id="51"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sp>
        <p:nvSpPr>
          <p:cNvPr id="75" name="Shape 1032"/>
          <p:cNvSpPr/>
          <p:nvPr userDrawn="1"/>
        </p:nvSpPr>
        <p:spPr>
          <a:xfrm>
            <a:off x="3442575" y="2425688"/>
            <a:ext cx="2290804" cy="23787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a:solidFill>
              <a:srgbClr val="D9D8DC"/>
            </a:solidFill>
            <a:miter lim="400000"/>
          </a:ln>
        </p:spPr>
        <p:txBody>
          <a:bodyPr lIns="0" tIns="0" rIns="0" bIns="0" anchor="ctr"/>
          <a:lstStyle/>
          <a:p>
            <a:pPr lvl="0"/>
            <a:endParaRPr sz="3000" dirty="0">
              <a:solidFill>
                <a:srgbClr val="495163"/>
              </a:solidFill>
              <a:latin typeface="Segoe UI" panose="020B0502040204020203" pitchFamily="34" charset="0"/>
              <a:cs typeface="Segoe UI" panose="020B0502040204020203" pitchFamily="34" charset="0"/>
            </a:endParaRPr>
          </a:p>
        </p:txBody>
      </p:sp>
      <p:sp>
        <p:nvSpPr>
          <p:cNvPr id="78" name="Shape 234"/>
          <p:cNvSpPr/>
          <p:nvPr/>
        </p:nvSpPr>
        <p:spPr>
          <a:xfrm>
            <a:off x="5298280" y="4463411"/>
            <a:ext cx="91700" cy="3154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0" tIns="19050" rIns="19050" bIns="19050" numCol="1" anchor="ctr">
            <a:spAutoFit/>
          </a:bodyPr>
          <a:lstStyle>
            <a:lvl1pPr algn="ctr">
              <a:defRPr sz="2800">
                <a:solidFill>
                  <a:srgbClr val="424A59"/>
                </a:solidFill>
                <a:latin typeface="et-line"/>
                <a:ea typeface="et-line"/>
                <a:cs typeface="et-line"/>
                <a:sym typeface="et-line"/>
              </a:defRPr>
            </a:lvl1pPr>
          </a:lstStyle>
          <a:p>
            <a:pPr>
              <a:defRPr sz="1800">
                <a:solidFill>
                  <a:srgbClr val="000000"/>
                </a:solidFill>
              </a:defRPr>
            </a:pPr>
            <a:endParaRPr lang="en-US" sz="1800" dirty="0">
              <a:solidFill>
                <a:srgbClr val="495163"/>
              </a:solidFill>
            </a:endParaRPr>
          </a:p>
        </p:txBody>
      </p:sp>
      <p:sp>
        <p:nvSpPr>
          <p:cNvPr id="81" name="Shape 252"/>
          <p:cNvSpPr/>
          <p:nvPr/>
        </p:nvSpPr>
        <p:spPr>
          <a:xfrm>
            <a:off x="4035992" y="4457692"/>
            <a:ext cx="23651" cy="3270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0" tIns="19050" rIns="19050" bIns="19050" numCol="1" anchor="ctr">
            <a:spAutoFit/>
          </a:bodyPr>
          <a:lstStyle>
            <a:lvl1pPr algn="ctr">
              <a:defRPr sz="2800">
                <a:solidFill>
                  <a:srgbClr val="424A59"/>
                </a:solidFill>
                <a:latin typeface="et-line"/>
                <a:ea typeface="et-line"/>
                <a:cs typeface="et-line"/>
                <a:sym typeface="et-line"/>
              </a:defRPr>
            </a:lvl1pPr>
          </a:lstStyle>
          <a:p>
            <a:pPr lvl="0">
              <a:defRPr sz="1800">
                <a:solidFill>
                  <a:srgbClr val="000000"/>
                </a:solidFill>
              </a:defRPr>
            </a:pPr>
            <a:endParaRPr sz="1875" dirty="0">
              <a:solidFill>
                <a:srgbClr val="495163"/>
              </a:solidFill>
            </a:endParaRPr>
          </a:p>
        </p:txBody>
      </p:sp>
      <p:sp>
        <p:nvSpPr>
          <p:cNvPr id="84" name="Shape 246"/>
          <p:cNvSpPr/>
          <p:nvPr userDrawn="1"/>
        </p:nvSpPr>
        <p:spPr>
          <a:xfrm>
            <a:off x="5141045" y="2396359"/>
            <a:ext cx="361126" cy="3270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0" tIns="19050" rIns="19050" bIns="19050" numCol="1" anchor="ctr">
            <a:spAutoFit/>
          </a:bodyPr>
          <a:lstStyle>
            <a:lvl1pPr algn="ctr">
              <a:defRPr sz="2800">
                <a:solidFill>
                  <a:srgbClr val="424A59"/>
                </a:solidFill>
                <a:latin typeface="et-line"/>
                <a:ea typeface="et-line"/>
                <a:cs typeface="et-line"/>
                <a:sym typeface="et-line"/>
              </a:defRPr>
            </a:lvl1pPr>
          </a:lstStyle>
          <a:p>
            <a:pPr>
              <a:defRPr sz="1800">
                <a:solidFill>
                  <a:srgbClr val="000000"/>
                </a:solidFill>
              </a:defRPr>
            </a:pPr>
            <a:endParaRPr sz="1875" dirty="0">
              <a:solidFill>
                <a:srgbClr val="495163"/>
              </a:solidFill>
            </a:endParaRPr>
          </a:p>
        </p:txBody>
      </p:sp>
      <p:sp>
        <p:nvSpPr>
          <p:cNvPr id="87" name="Shape 216"/>
          <p:cNvSpPr/>
          <p:nvPr/>
        </p:nvSpPr>
        <p:spPr>
          <a:xfrm flipH="1">
            <a:off x="4000793" y="2382320"/>
            <a:ext cx="72178" cy="3270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0" tIns="19050" rIns="19050" bIns="19050" numCol="1" anchor="ctr">
            <a:spAutoFit/>
          </a:bodyPr>
          <a:lstStyle>
            <a:lvl1pPr algn="ctr">
              <a:defRPr sz="2800">
                <a:solidFill>
                  <a:srgbClr val="424A59"/>
                </a:solidFill>
                <a:latin typeface="et-line"/>
                <a:ea typeface="et-line"/>
                <a:cs typeface="et-line"/>
                <a:sym typeface="et-line"/>
              </a:defRPr>
            </a:lvl1pPr>
          </a:lstStyle>
          <a:p>
            <a:pPr lvl="0">
              <a:defRPr sz="1800">
                <a:solidFill>
                  <a:srgbClr val="000000"/>
                </a:solidFill>
              </a:defRPr>
            </a:pPr>
            <a:endParaRPr sz="1875" dirty="0">
              <a:solidFill>
                <a:srgbClr val="495163"/>
              </a:solidFill>
            </a:endParaRPr>
          </a:p>
        </p:txBody>
      </p:sp>
      <p:sp>
        <p:nvSpPr>
          <p:cNvPr id="90" name="Shape 1929"/>
          <p:cNvSpPr/>
          <p:nvPr userDrawn="1"/>
        </p:nvSpPr>
        <p:spPr>
          <a:xfrm>
            <a:off x="3407113" y="3412439"/>
            <a:ext cx="321474" cy="346249"/>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ctr">
              <a:defRPr sz="5000">
                <a:solidFill>
                  <a:srgbClr val="424A59"/>
                </a:solidFill>
                <a:latin typeface="et-line"/>
                <a:ea typeface="et-line"/>
                <a:cs typeface="et-line"/>
                <a:sym typeface="et-line"/>
              </a:defRPr>
            </a:lvl1pPr>
          </a:lstStyle>
          <a:p>
            <a:pPr lvl="0">
              <a:defRPr sz="1800">
                <a:solidFill>
                  <a:srgbClr val="000000"/>
                </a:solidFill>
              </a:defRPr>
            </a:pPr>
            <a:endParaRPr lang="en-US" sz="2000" dirty="0">
              <a:solidFill>
                <a:srgbClr val="495163"/>
              </a:solidFill>
            </a:endParaRPr>
          </a:p>
        </p:txBody>
      </p:sp>
      <p:sp>
        <p:nvSpPr>
          <p:cNvPr id="91" name="Shape 975"/>
          <p:cNvSpPr/>
          <p:nvPr userDrawn="1"/>
        </p:nvSpPr>
        <p:spPr>
          <a:xfrm>
            <a:off x="714462" y="1876827"/>
            <a:ext cx="7715076" cy="1"/>
          </a:xfrm>
          <a:prstGeom prst="line">
            <a:avLst/>
          </a:prstGeom>
          <a:ln w="50800">
            <a:solidFill>
              <a:srgbClr val="495163"/>
            </a:solidFill>
            <a:miter lim="400000"/>
          </a:ln>
        </p:spPr>
        <p:txBody>
          <a:bodyPr lIns="0" tIns="0" rIns="0" bIns="0" anchor="ctr"/>
          <a:lstStyle/>
          <a:p>
            <a:pPr lvl="0"/>
            <a:endParaRPr sz="3000" dirty="0">
              <a:solidFill>
                <a:srgbClr val="495163"/>
              </a:solidFill>
              <a:latin typeface="Segoe UI" panose="020B0502040204020203" pitchFamily="34" charset="0"/>
              <a:cs typeface="Segoe UI" panose="020B0502040204020203" pitchFamily="34" charset="0"/>
            </a:endParaRPr>
          </a:p>
        </p:txBody>
      </p:sp>
      <p:sp>
        <p:nvSpPr>
          <p:cNvPr id="2" name="Oval 1"/>
          <p:cNvSpPr/>
          <p:nvPr userDrawn="1"/>
        </p:nvSpPr>
        <p:spPr>
          <a:xfrm>
            <a:off x="4938602" y="2353631"/>
            <a:ext cx="546006" cy="54600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userDrawn="1"/>
        </p:nvSpPr>
        <p:spPr>
          <a:xfrm>
            <a:off x="3693499" y="2347327"/>
            <a:ext cx="546006" cy="54600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userDrawn="1"/>
        </p:nvSpPr>
        <p:spPr>
          <a:xfrm>
            <a:off x="4938602" y="4298442"/>
            <a:ext cx="546006" cy="54600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userDrawn="1"/>
        </p:nvSpPr>
        <p:spPr>
          <a:xfrm>
            <a:off x="3693499" y="4292138"/>
            <a:ext cx="546006" cy="54600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userDrawn="1"/>
        </p:nvSpPr>
        <p:spPr>
          <a:xfrm>
            <a:off x="5418471" y="3339798"/>
            <a:ext cx="546006" cy="54600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userDrawn="1"/>
        </p:nvSpPr>
        <p:spPr>
          <a:xfrm>
            <a:off x="3203704" y="3333494"/>
            <a:ext cx="546006" cy="54600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 Placeholder 6"/>
          <p:cNvSpPr>
            <a:spLocks noGrp="1"/>
          </p:cNvSpPr>
          <p:nvPr>
            <p:ph type="body" sz="quarter" idx="28" hasCustomPrompt="1"/>
          </p:nvPr>
        </p:nvSpPr>
        <p:spPr>
          <a:xfrm>
            <a:off x="5768841" y="2268632"/>
            <a:ext cx="2971871" cy="197621"/>
          </a:xfrm>
          <a:prstGeom prst="rect">
            <a:avLst/>
          </a:prstGeom>
        </p:spPr>
        <p:txBody>
          <a:bodyPr lIns="0" tIns="0" rIns="0" bIns="0">
            <a:noAutofit/>
          </a:bodyPr>
          <a:lstStyle>
            <a:lvl1pPr marL="0" indent="0" algn="l"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Title</a:t>
            </a:r>
          </a:p>
        </p:txBody>
      </p:sp>
      <p:sp>
        <p:nvSpPr>
          <p:cNvPr id="114" name="Text Placeholder 6"/>
          <p:cNvSpPr>
            <a:spLocks noGrp="1"/>
          </p:cNvSpPr>
          <p:nvPr>
            <p:ph type="body" sz="quarter" idx="29" hasCustomPrompt="1"/>
          </p:nvPr>
        </p:nvSpPr>
        <p:spPr>
          <a:xfrm>
            <a:off x="5768841" y="2489447"/>
            <a:ext cx="2971871" cy="694511"/>
          </a:xfrm>
          <a:prstGeom prst="rect">
            <a:avLst/>
          </a:prstGeom>
        </p:spPr>
        <p:txBody>
          <a:bodyPr lIns="0" tIns="0" rIns="0" bIns="0">
            <a:normAutofit/>
          </a:bodyPr>
          <a:lstStyle>
            <a:lvl1pPr marL="0" indent="0" algn="l"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Descriptions</a:t>
            </a:r>
          </a:p>
        </p:txBody>
      </p:sp>
      <p:sp>
        <p:nvSpPr>
          <p:cNvPr id="115" name="Text Placeholder 6"/>
          <p:cNvSpPr>
            <a:spLocks noGrp="1"/>
          </p:cNvSpPr>
          <p:nvPr>
            <p:ph type="body" sz="quarter" idx="30" hasCustomPrompt="1"/>
          </p:nvPr>
        </p:nvSpPr>
        <p:spPr>
          <a:xfrm>
            <a:off x="6019275" y="3338094"/>
            <a:ext cx="2971871" cy="197621"/>
          </a:xfrm>
          <a:prstGeom prst="rect">
            <a:avLst/>
          </a:prstGeom>
        </p:spPr>
        <p:txBody>
          <a:bodyPr lIns="0" tIns="0" rIns="0" bIns="0">
            <a:noAutofit/>
          </a:bodyPr>
          <a:lstStyle>
            <a:lvl1pPr marL="0" indent="0" algn="l"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Title</a:t>
            </a:r>
          </a:p>
        </p:txBody>
      </p:sp>
      <p:sp>
        <p:nvSpPr>
          <p:cNvPr id="116" name="Text Placeholder 6"/>
          <p:cNvSpPr>
            <a:spLocks noGrp="1"/>
          </p:cNvSpPr>
          <p:nvPr>
            <p:ph type="body" sz="quarter" idx="31" hasCustomPrompt="1"/>
          </p:nvPr>
        </p:nvSpPr>
        <p:spPr>
          <a:xfrm>
            <a:off x="6019275" y="3564485"/>
            <a:ext cx="2971871" cy="863674"/>
          </a:xfrm>
          <a:prstGeom prst="rect">
            <a:avLst/>
          </a:prstGeom>
        </p:spPr>
        <p:txBody>
          <a:bodyPr lIns="0" tIns="0" rIns="0" bIns="0">
            <a:normAutofit/>
          </a:bodyPr>
          <a:lstStyle>
            <a:lvl1pPr marL="0" indent="0" algn="l"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Descriptions</a:t>
            </a:r>
          </a:p>
        </p:txBody>
      </p:sp>
      <p:sp>
        <p:nvSpPr>
          <p:cNvPr id="117" name="Text Placeholder 6"/>
          <p:cNvSpPr>
            <a:spLocks noGrp="1"/>
          </p:cNvSpPr>
          <p:nvPr>
            <p:ph type="body" sz="quarter" idx="32" hasCustomPrompt="1"/>
          </p:nvPr>
        </p:nvSpPr>
        <p:spPr>
          <a:xfrm>
            <a:off x="5768841" y="4541813"/>
            <a:ext cx="2971871" cy="197621"/>
          </a:xfrm>
          <a:prstGeom prst="rect">
            <a:avLst/>
          </a:prstGeom>
        </p:spPr>
        <p:txBody>
          <a:bodyPr lIns="0" tIns="0" rIns="0" bIns="0">
            <a:noAutofit/>
          </a:bodyPr>
          <a:lstStyle>
            <a:lvl1pPr marL="0" indent="0" algn="l"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Title</a:t>
            </a:r>
          </a:p>
        </p:txBody>
      </p:sp>
      <p:sp>
        <p:nvSpPr>
          <p:cNvPr id="118" name="Text Placeholder 6"/>
          <p:cNvSpPr>
            <a:spLocks noGrp="1"/>
          </p:cNvSpPr>
          <p:nvPr>
            <p:ph type="body" sz="quarter" idx="33" hasCustomPrompt="1"/>
          </p:nvPr>
        </p:nvSpPr>
        <p:spPr>
          <a:xfrm>
            <a:off x="5768841" y="4773780"/>
            <a:ext cx="2971871" cy="872307"/>
          </a:xfrm>
          <a:prstGeom prst="rect">
            <a:avLst/>
          </a:prstGeom>
        </p:spPr>
        <p:txBody>
          <a:bodyPr lIns="0" tIns="0" rIns="0" bIns="0">
            <a:normAutofit/>
          </a:bodyPr>
          <a:lstStyle>
            <a:lvl1pPr marL="0" indent="0" algn="l"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Descriptions</a:t>
            </a:r>
          </a:p>
        </p:txBody>
      </p:sp>
      <p:pic>
        <p:nvPicPr>
          <p:cNvPr id="40" name="Picture 39"/>
          <p:cNvPicPr>
            <a:picLocks noChangeAspect="1"/>
          </p:cNvPicPr>
          <p:nvPr userDrawn="1"/>
        </p:nvPicPr>
        <p:blipFill>
          <a:blip r:embed="rId2" cstate="print"/>
          <a:stretch>
            <a:fillRect/>
          </a:stretch>
        </p:blipFill>
        <p:spPr>
          <a:xfrm>
            <a:off x="186359" y="6444108"/>
            <a:ext cx="1781337" cy="208319"/>
          </a:xfrm>
          <a:prstGeom prst="rect">
            <a:avLst/>
          </a:prstGeom>
        </p:spPr>
      </p:pic>
    </p:spTree>
    <p:extLst>
      <p:ext uri="{BB962C8B-B14F-4D97-AF65-F5344CB8AC3E}">
        <p14:creationId xmlns="" xmlns:p14="http://schemas.microsoft.com/office/powerpoint/2010/main" val="40343247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Descriptor">
    <p:spTree>
      <p:nvGrpSpPr>
        <p:cNvPr id="1" name=""/>
        <p:cNvGrpSpPr/>
        <p:nvPr/>
      </p:nvGrpSpPr>
      <p:grpSpPr>
        <a:xfrm>
          <a:off x="0" y="0"/>
          <a:ext cx="0" cy="0"/>
          <a:chOff x="0" y="0"/>
          <a:chExt cx="0" cy="0"/>
        </a:xfrm>
      </p:grpSpPr>
      <p:cxnSp>
        <p:nvCxnSpPr>
          <p:cNvPr id="53" name="Straight Connector 52"/>
          <p:cNvCxnSpPr/>
          <p:nvPr userDrawn="1"/>
        </p:nvCxnSpPr>
        <p:spPr>
          <a:xfrm rot="12960000" flipV="1">
            <a:off x="4563013" y="1832213"/>
            <a:ext cx="0" cy="249934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rot="8640000">
            <a:off x="4582396" y="1832213"/>
            <a:ext cx="0" cy="249934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Oval 50"/>
          <p:cNvSpPr/>
          <p:nvPr userDrawn="1"/>
        </p:nvSpPr>
        <p:spPr>
          <a:xfrm>
            <a:off x="3928158" y="2313939"/>
            <a:ext cx="1299936" cy="12999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r>
              <a:rPr lang="en-US" dirty="0" smtClean="0"/>
              <a:t>Proprietary &amp; Confidential</a:t>
            </a:r>
            <a:endParaRPr lang="en-US" dirty="0"/>
          </a:p>
        </p:txBody>
      </p:sp>
      <p:sp>
        <p:nvSpPr>
          <p:cNvPr id="127" name="Text Placeholder 6"/>
          <p:cNvSpPr>
            <a:spLocks noGrp="1"/>
          </p:cNvSpPr>
          <p:nvPr>
            <p:ph type="body" sz="quarter" idx="31" hasCustomPrompt="1"/>
          </p:nvPr>
        </p:nvSpPr>
        <p:spPr>
          <a:xfrm>
            <a:off x="4170353" y="2646086"/>
            <a:ext cx="790651" cy="435802"/>
          </a:xfrm>
          <a:prstGeom prst="rect">
            <a:avLst/>
          </a:prstGeom>
        </p:spPr>
        <p:txBody>
          <a:bodyPr>
            <a:normAutofit/>
          </a:bodyPr>
          <a:lstStyle>
            <a:lvl1pPr marL="0" indent="0" algn="ctr"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a:t>
            </a:r>
          </a:p>
        </p:txBody>
      </p:sp>
      <p:sp>
        <p:nvSpPr>
          <p:cNvPr id="30" name="Title 15"/>
          <p:cNvSpPr>
            <a:spLocks noGrp="1"/>
          </p:cNvSpPr>
          <p:nvPr>
            <p:ph type="title" hasCustomPrompt="1"/>
          </p:nvPr>
        </p:nvSpPr>
        <p:spPr>
          <a:xfrm>
            <a:off x="320040" y="239724"/>
            <a:ext cx="8496206" cy="804862"/>
          </a:xfrm>
          <a:prstGeom prst="rect">
            <a:avLst/>
          </a:prstGeom>
        </p:spPr>
        <p:txBody>
          <a:bodyPr/>
          <a:lstStyle>
            <a:lvl1pPr algn="ctr">
              <a:defRPr lang="en-US" sz="25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smtClean="0"/>
              <a:t>Slide Title</a:t>
            </a:r>
            <a:endParaRPr lang="en-US" dirty="0"/>
          </a:p>
        </p:txBody>
      </p:sp>
      <p:sp>
        <p:nvSpPr>
          <p:cNvPr id="31" name="Text Placeholder 6"/>
          <p:cNvSpPr>
            <a:spLocks noGrp="1"/>
          </p:cNvSpPr>
          <p:nvPr>
            <p:ph type="body" sz="quarter" idx="13" hasCustomPrompt="1"/>
          </p:nvPr>
        </p:nvSpPr>
        <p:spPr>
          <a:xfrm>
            <a:off x="1862023" y="615433"/>
            <a:ext cx="5412240" cy="429153"/>
          </a:xfrm>
          <a:prstGeom prst="rect">
            <a:avLst/>
          </a:prstGeom>
        </p:spPr>
        <p:txBody>
          <a:bodyPr>
            <a:normAutofit/>
          </a:bodyPr>
          <a:lstStyle>
            <a:lvl1pPr marL="0" indent="0" algn="ctr" defTabSz="914400" rtl="0" eaLnBrk="1" latinLnBrk="0" hangingPunct="1">
              <a:buNone/>
              <a:defRPr lang="en-US" sz="12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Sub text</a:t>
            </a:r>
          </a:p>
        </p:txBody>
      </p:sp>
      <p:sp>
        <p:nvSpPr>
          <p:cNvPr id="32"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sp>
        <p:nvSpPr>
          <p:cNvPr id="35" name="Shape 118"/>
          <p:cNvSpPr/>
          <p:nvPr/>
        </p:nvSpPr>
        <p:spPr>
          <a:xfrm>
            <a:off x="4176139" y="2845926"/>
            <a:ext cx="773749" cy="2359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p>
            <a:pPr algn="ctr">
              <a:defRPr sz="1800">
                <a:solidFill>
                  <a:srgbClr val="000000"/>
                </a:solidFill>
              </a:defRPr>
            </a:pPr>
            <a:endParaRPr sz="1200" dirty="0">
              <a:solidFill>
                <a:srgbClr val="495163"/>
              </a:solidFill>
              <a:latin typeface="Segoe UI" panose="020B0502040204020203" pitchFamily="34" charset="0"/>
              <a:cs typeface="Segoe UI" panose="020B0502040204020203" pitchFamily="34" charset="0"/>
            </a:endParaRPr>
          </a:p>
        </p:txBody>
      </p:sp>
      <p:sp>
        <p:nvSpPr>
          <p:cNvPr id="42" name="Text Placeholder 6"/>
          <p:cNvSpPr>
            <a:spLocks noGrp="1"/>
          </p:cNvSpPr>
          <p:nvPr>
            <p:ph type="body" sz="quarter" idx="21" hasCustomPrompt="1"/>
          </p:nvPr>
        </p:nvSpPr>
        <p:spPr>
          <a:xfrm>
            <a:off x="306179" y="1665847"/>
            <a:ext cx="2971871" cy="197621"/>
          </a:xfrm>
          <a:prstGeom prst="rect">
            <a:avLst/>
          </a:prstGeom>
        </p:spPr>
        <p:txBody>
          <a:bodyPr lIns="0" tIns="0" rIns="0" bIns="0">
            <a:noAutofit/>
          </a:bodyPr>
          <a:lstStyle>
            <a:lvl1pPr marL="0" indent="0" algn="r"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Title</a:t>
            </a:r>
          </a:p>
        </p:txBody>
      </p:sp>
      <p:sp>
        <p:nvSpPr>
          <p:cNvPr id="43" name="Text Placeholder 6"/>
          <p:cNvSpPr>
            <a:spLocks noGrp="1"/>
          </p:cNvSpPr>
          <p:nvPr>
            <p:ph type="body" sz="quarter" idx="22" hasCustomPrompt="1"/>
          </p:nvPr>
        </p:nvSpPr>
        <p:spPr>
          <a:xfrm>
            <a:off x="306179" y="1886662"/>
            <a:ext cx="2971871" cy="694511"/>
          </a:xfrm>
          <a:prstGeom prst="rect">
            <a:avLst/>
          </a:prstGeom>
        </p:spPr>
        <p:txBody>
          <a:bodyPr lIns="0" tIns="0" rIns="0" bIns="0">
            <a:normAutofit/>
          </a:bodyPr>
          <a:lstStyle>
            <a:lvl1pPr marL="0" indent="0" algn="r"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Descriptions</a:t>
            </a:r>
          </a:p>
        </p:txBody>
      </p:sp>
      <p:sp>
        <p:nvSpPr>
          <p:cNvPr id="44" name="Text Placeholder 6"/>
          <p:cNvSpPr>
            <a:spLocks noGrp="1"/>
          </p:cNvSpPr>
          <p:nvPr>
            <p:ph type="body" sz="quarter" idx="25" hasCustomPrompt="1"/>
          </p:nvPr>
        </p:nvSpPr>
        <p:spPr>
          <a:xfrm>
            <a:off x="323723" y="3939028"/>
            <a:ext cx="2971871" cy="197621"/>
          </a:xfrm>
          <a:prstGeom prst="rect">
            <a:avLst/>
          </a:prstGeom>
        </p:spPr>
        <p:txBody>
          <a:bodyPr lIns="0" tIns="0" rIns="0" bIns="0">
            <a:noAutofit/>
          </a:bodyPr>
          <a:lstStyle>
            <a:lvl1pPr marL="0" indent="0" algn="r"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Title</a:t>
            </a:r>
          </a:p>
        </p:txBody>
      </p:sp>
      <p:sp>
        <p:nvSpPr>
          <p:cNvPr id="45" name="Text Placeholder 6"/>
          <p:cNvSpPr>
            <a:spLocks noGrp="1"/>
          </p:cNvSpPr>
          <p:nvPr>
            <p:ph type="body" sz="quarter" idx="26" hasCustomPrompt="1"/>
          </p:nvPr>
        </p:nvSpPr>
        <p:spPr>
          <a:xfrm>
            <a:off x="323723" y="4170995"/>
            <a:ext cx="2971871" cy="872307"/>
          </a:xfrm>
          <a:prstGeom prst="rect">
            <a:avLst/>
          </a:prstGeom>
        </p:spPr>
        <p:txBody>
          <a:bodyPr lIns="0" tIns="0" rIns="0" bIns="0">
            <a:normAutofit/>
          </a:bodyPr>
          <a:lstStyle>
            <a:lvl1pPr marL="0" indent="0" algn="r"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Descriptions</a:t>
            </a:r>
          </a:p>
        </p:txBody>
      </p:sp>
      <p:sp>
        <p:nvSpPr>
          <p:cNvPr id="46" name="Text Placeholder 6"/>
          <p:cNvSpPr>
            <a:spLocks noGrp="1"/>
          </p:cNvSpPr>
          <p:nvPr>
            <p:ph type="body" sz="quarter" idx="28" hasCustomPrompt="1"/>
          </p:nvPr>
        </p:nvSpPr>
        <p:spPr>
          <a:xfrm>
            <a:off x="5869199" y="1665847"/>
            <a:ext cx="2971871" cy="197621"/>
          </a:xfrm>
          <a:prstGeom prst="rect">
            <a:avLst/>
          </a:prstGeom>
        </p:spPr>
        <p:txBody>
          <a:bodyPr lIns="0" tIns="0" rIns="0" bIns="0">
            <a:noAutofit/>
          </a:bodyPr>
          <a:lstStyle>
            <a:lvl1pPr marL="0" indent="0" algn="l"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Title</a:t>
            </a:r>
          </a:p>
        </p:txBody>
      </p:sp>
      <p:sp>
        <p:nvSpPr>
          <p:cNvPr id="47" name="Text Placeholder 6"/>
          <p:cNvSpPr>
            <a:spLocks noGrp="1"/>
          </p:cNvSpPr>
          <p:nvPr>
            <p:ph type="body" sz="quarter" idx="29" hasCustomPrompt="1"/>
          </p:nvPr>
        </p:nvSpPr>
        <p:spPr>
          <a:xfrm>
            <a:off x="5869199" y="1886662"/>
            <a:ext cx="2971871" cy="694511"/>
          </a:xfrm>
          <a:prstGeom prst="rect">
            <a:avLst/>
          </a:prstGeom>
        </p:spPr>
        <p:txBody>
          <a:bodyPr lIns="0" tIns="0" rIns="0" bIns="0">
            <a:normAutofit/>
          </a:bodyPr>
          <a:lstStyle>
            <a:lvl1pPr marL="0" indent="0" algn="l"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Descriptions</a:t>
            </a:r>
          </a:p>
        </p:txBody>
      </p:sp>
      <p:sp>
        <p:nvSpPr>
          <p:cNvPr id="48" name="Text Placeholder 6"/>
          <p:cNvSpPr>
            <a:spLocks noGrp="1"/>
          </p:cNvSpPr>
          <p:nvPr>
            <p:ph type="body" sz="quarter" idx="32" hasCustomPrompt="1"/>
          </p:nvPr>
        </p:nvSpPr>
        <p:spPr>
          <a:xfrm>
            <a:off x="5869199" y="3939028"/>
            <a:ext cx="2971871" cy="197621"/>
          </a:xfrm>
          <a:prstGeom prst="rect">
            <a:avLst/>
          </a:prstGeom>
        </p:spPr>
        <p:txBody>
          <a:bodyPr lIns="0" tIns="0" rIns="0" bIns="0">
            <a:noAutofit/>
          </a:bodyPr>
          <a:lstStyle>
            <a:lvl1pPr marL="0" indent="0" algn="l" defTabSz="914400" rtl="0" eaLnBrk="1" latinLnBrk="0" hangingPunct="1">
              <a:lnSpc>
                <a:spcPct val="100000"/>
              </a:lnSpc>
              <a:spcBef>
                <a:spcPts val="0"/>
              </a:spcBef>
              <a:buNone/>
              <a:defRPr lang="en-US" sz="1100" b="1"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Title</a:t>
            </a:r>
          </a:p>
        </p:txBody>
      </p:sp>
      <p:sp>
        <p:nvSpPr>
          <p:cNvPr id="49" name="Text Placeholder 6"/>
          <p:cNvSpPr>
            <a:spLocks noGrp="1"/>
          </p:cNvSpPr>
          <p:nvPr>
            <p:ph type="body" sz="quarter" idx="33" hasCustomPrompt="1"/>
          </p:nvPr>
        </p:nvSpPr>
        <p:spPr>
          <a:xfrm>
            <a:off x="5869199" y="4170995"/>
            <a:ext cx="2971871" cy="872307"/>
          </a:xfrm>
          <a:prstGeom prst="rect">
            <a:avLst/>
          </a:prstGeom>
        </p:spPr>
        <p:txBody>
          <a:bodyPr lIns="0" tIns="0" rIns="0" bIns="0">
            <a:normAutofit/>
          </a:bodyPr>
          <a:lstStyle>
            <a:lvl1pPr marL="0" indent="0" algn="l" defTabSz="914400" rtl="0" eaLnBrk="1" latinLnBrk="0" hangingPunct="1">
              <a:buNone/>
              <a:defRPr lang="en-US" sz="9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Descriptions</a:t>
            </a:r>
          </a:p>
        </p:txBody>
      </p:sp>
      <p:sp>
        <p:nvSpPr>
          <p:cNvPr id="50" name="Oval 49"/>
          <p:cNvSpPr/>
          <p:nvPr userDrawn="1"/>
        </p:nvSpPr>
        <p:spPr>
          <a:xfrm>
            <a:off x="3476061" y="1613659"/>
            <a:ext cx="546006" cy="54600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userDrawn="1"/>
        </p:nvSpPr>
        <p:spPr>
          <a:xfrm>
            <a:off x="5125182" y="1613659"/>
            <a:ext cx="546006" cy="54600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userDrawn="1"/>
        </p:nvSpPr>
        <p:spPr>
          <a:xfrm>
            <a:off x="3476061" y="3939028"/>
            <a:ext cx="546006" cy="54600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userDrawn="1"/>
        </p:nvSpPr>
        <p:spPr>
          <a:xfrm>
            <a:off x="5125182" y="3939028"/>
            <a:ext cx="546006" cy="54600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cstate="print"/>
          <a:stretch>
            <a:fillRect/>
          </a:stretch>
        </p:blipFill>
        <p:spPr>
          <a:xfrm>
            <a:off x="186359" y="6444108"/>
            <a:ext cx="1781337" cy="208319"/>
          </a:xfrm>
          <a:prstGeom prst="rect">
            <a:avLst/>
          </a:prstGeom>
        </p:spPr>
      </p:pic>
    </p:spTree>
    <p:extLst>
      <p:ext uri="{BB962C8B-B14F-4D97-AF65-F5344CB8AC3E}">
        <p14:creationId xmlns="" xmlns:p14="http://schemas.microsoft.com/office/powerpoint/2010/main" val="29973372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2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Proprietary &amp; Confidential</a:t>
            </a:r>
            <a:endParaRPr lang="en-US" dirty="0"/>
          </a:p>
        </p:txBody>
      </p:sp>
      <p:sp>
        <p:nvSpPr>
          <p:cNvPr id="9" name="Title 15"/>
          <p:cNvSpPr>
            <a:spLocks noGrp="1"/>
          </p:cNvSpPr>
          <p:nvPr>
            <p:ph type="title" hasCustomPrompt="1"/>
          </p:nvPr>
        </p:nvSpPr>
        <p:spPr>
          <a:xfrm>
            <a:off x="320040" y="239724"/>
            <a:ext cx="8496206" cy="804862"/>
          </a:xfrm>
          <a:prstGeom prst="rect">
            <a:avLst/>
          </a:prstGeom>
        </p:spPr>
        <p:txBody>
          <a:bodyPr/>
          <a:lstStyle>
            <a:lvl1pPr algn="ctr">
              <a:defRPr lang="en-US" sz="25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smtClean="0"/>
              <a:t>Slide Title</a:t>
            </a:r>
            <a:endParaRPr lang="en-US" dirty="0"/>
          </a:p>
        </p:txBody>
      </p:sp>
      <p:sp>
        <p:nvSpPr>
          <p:cNvPr id="10" name="Text Placeholder 6"/>
          <p:cNvSpPr>
            <a:spLocks noGrp="1"/>
          </p:cNvSpPr>
          <p:nvPr>
            <p:ph type="body" sz="quarter" idx="13" hasCustomPrompt="1"/>
          </p:nvPr>
        </p:nvSpPr>
        <p:spPr>
          <a:xfrm>
            <a:off x="1862023" y="615433"/>
            <a:ext cx="5412240" cy="429153"/>
          </a:xfrm>
          <a:prstGeom prst="rect">
            <a:avLst/>
          </a:prstGeom>
        </p:spPr>
        <p:txBody>
          <a:bodyPr>
            <a:normAutofit/>
          </a:bodyPr>
          <a:lstStyle>
            <a:lvl1pPr marL="0" indent="0" algn="ctr" defTabSz="914400" rtl="0" eaLnBrk="1" latinLnBrk="0" hangingPunct="1">
              <a:buNone/>
              <a:defRPr lang="en-US" sz="12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Sub text</a:t>
            </a:r>
          </a:p>
        </p:txBody>
      </p:sp>
      <p:sp>
        <p:nvSpPr>
          <p:cNvPr id="11"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sp>
        <p:nvSpPr>
          <p:cNvPr id="13" name="Content Placeholder 7"/>
          <p:cNvSpPr>
            <a:spLocks noGrp="1"/>
          </p:cNvSpPr>
          <p:nvPr>
            <p:ph sz="quarter" idx="14"/>
          </p:nvPr>
        </p:nvSpPr>
        <p:spPr>
          <a:xfrm>
            <a:off x="457200" y="1228356"/>
            <a:ext cx="3925229" cy="4457700"/>
          </a:xfrm>
        </p:spPr>
        <p:txBody>
          <a:bodyPr/>
          <a:lstStyle>
            <a:lvl1pPr>
              <a:defRPr sz="1800"/>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7"/>
          <p:cNvSpPr>
            <a:spLocks noGrp="1"/>
          </p:cNvSpPr>
          <p:nvPr>
            <p:ph sz="quarter" idx="15"/>
          </p:nvPr>
        </p:nvSpPr>
        <p:spPr>
          <a:xfrm>
            <a:off x="4769004" y="1228356"/>
            <a:ext cx="3925229" cy="4457700"/>
          </a:xfrm>
        </p:spPr>
        <p:txBody>
          <a:bodyPr/>
          <a:lstStyle>
            <a:lvl1pPr>
              <a:defRPr sz="1800"/>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cstate="print"/>
          <a:stretch>
            <a:fillRect/>
          </a:stretch>
        </p:blipFill>
        <p:spPr>
          <a:xfrm>
            <a:off x="186359" y="6444108"/>
            <a:ext cx="1781337" cy="208319"/>
          </a:xfrm>
          <a:prstGeom prst="rect">
            <a:avLst/>
          </a:prstGeom>
        </p:spPr>
      </p:pic>
    </p:spTree>
    <p:extLst>
      <p:ext uri="{BB962C8B-B14F-4D97-AF65-F5344CB8AC3E}">
        <p14:creationId xmlns="" xmlns:p14="http://schemas.microsoft.com/office/powerpoint/2010/main" val="1288962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p:spTree>
      <p:nvGrpSpPr>
        <p:cNvPr id="1" name=""/>
        <p:cNvGrpSpPr/>
        <p:nvPr/>
      </p:nvGrpSpPr>
      <p:grpSpPr>
        <a:xfrm>
          <a:off x="0" y="0"/>
          <a:ext cx="0" cy="0"/>
          <a:chOff x="0" y="0"/>
          <a:chExt cx="0" cy="0"/>
        </a:xfrm>
      </p:grpSpPr>
      <p:sp>
        <p:nvSpPr>
          <p:cNvPr id="7" name="Rectangle 6"/>
          <p:cNvSpPr/>
          <p:nvPr userDrawn="1"/>
        </p:nvSpPr>
        <p:spPr>
          <a:xfrm>
            <a:off x="1" y="0"/>
            <a:ext cx="9144000" cy="6154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r>
              <a:rPr lang="en-US" smtClean="0"/>
              <a:t>Proprietary &amp; Confidential</a:t>
            </a:r>
            <a:endParaRPr lang="en-US" dirty="0"/>
          </a:p>
        </p:txBody>
      </p:sp>
      <p:sp>
        <p:nvSpPr>
          <p:cNvPr id="4" name="Slide Number Placeholder 3"/>
          <p:cNvSpPr>
            <a:spLocks noGrp="1"/>
          </p:cNvSpPr>
          <p:nvPr>
            <p:ph type="sldNum" sz="quarter" idx="11"/>
          </p:nvPr>
        </p:nvSpPr>
        <p:spPr/>
        <p:txBody>
          <a:bodyPr/>
          <a:lstStyle/>
          <a:p>
            <a:fld id="{86CB4B4D-7CA3-9044-876B-883B54F8677D}" type="slidenum">
              <a:rPr lang="en-US" smtClean="0"/>
              <a:pPr/>
              <a:t>‹#›</a:t>
            </a:fld>
            <a:endParaRPr lang="en-US" dirty="0"/>
          </a:p>
        </p:txBody>
      </p:sp>
      <p:sp>
        <p:nvSpPr>
          <p:cNvPr id="5" name="Title 15"/>
          <p:cNvSpPr>
            <a:spLocks noGrp="1"/>
          </p:cNvSpPr>
          <p:nvPr>
            <p:ph type="title" hasCustomPrompt="1"/>
          </p:nvPr>
        </p:nvSpPr>
        <p:spPr>
          <a:xfrm>
            <a:off x="320040" y="170280"/>
            <a:ext cx="8496206" cy="804862"/>
          </a:xfrm>
          <a:prstGeom prst="rect">
            <a:avLst/>
          </a:prstGeom>
        </p:spPr>
        <p:txBody>
          <a:bodyPr/>
          <a:lstStyle>
            <a:lvl1pPr algn="ctr">
              <a:defRPr lang="en-US" sz="2500" kern="1200" baseline="0" dirty="0" smtClean="0">
                <a:solidFill>
                  <a:srgbClr val="495163"/>
                </a:solidFill>
                <a:latin typeface="Segoe UI" panose="020B0502040204020203" pitchFamily="34" charset="0"/>
                <a:ea typeface="+mn-ea"/>
                <a:cs typeface="Segoe UI" panose="020B0502040204020203" pitchFamily="34" charset="0"/>
                <a:sym typeface="Titillium WebLight"/>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smtClean="0"/>
              <a:t>Slide Title</a:t>
            </a:r>
            <a:endParaRPr lang="en-US" dirty="0"/>
          </a:p>
        </p:txBody>
      </p:sp>
      <p:pic>
        <p:nvPicPr>
          <p:cNvPr id="6" name="Picture 5"/>
          <p:cNvPicPr>
            <a:picLocks noChangeAspect="1"/>
          </p:cNvPicPr>
          <p:nvPr userDrawn="1"/>
        </p:nvPicPr>
        <p:blipFill>
          <a:blip r:embed="rId2" cstate="print"/>
          <a:stretch>
            <a:fillRect/>
          </a:stretch>
        </p:blipFill>
        <p:spPr>
          <a:xfrm>
            <a:off x="186359" y="6444108"/>
            <a:ext cx="1781337" cy="208319"/>
          </a:xfrm>
          <a:prstGeom prst="rect">
            <a:avLst/>
          </a:prstGeom>
        </p:spPr>
      </p:pic>
      <p:sp>
        <p:nvSpPr>
          <p:cNvPr id="8" name="TextBox 7"/>
          <p:cNvSpPr txBox="1"/>
          <p:nvPr userDrawn="1"/>
        </p:nvSpPr>
        <p:spPr>
          <a:xfrm>
            <a:off x="7320986" y="6425157"/>
            <a:ext cx="1207382" cy="246221"/>
          </a:xfrm>
          <a:prstGeom prst="rect">
            <a:avLst/>
          </a:prstGeom>
          <a:noFill/>
        </p:spPr>
        <p:txBody>
          <a:bodyPr wrap="none" rtlCol="0">
            <a:spAutoFit/>
          </a:bodyPr>
          <a:lstStyle/>
          <a:p>
            <a:r>
              <a:rPr lang="en-US" sz="1000" dirty="0" smtClean="0">
                <a:solidFill>
                  <a:schemeClr val="accent1"/>
                </a:solidFill>
              </a:rPr>
              <a:t>sourcehovtax.com</a:t>
            </a:r>
          </a:p>
        </p:txBody>
      </p:sp>
    </p:spTree>
    <p:extLst>
      <p:ext uri="{BB962C8B-B14F-4D97-AF65-F5344CB8AC3E}">
        <p14:creationId xmlns:p14="http://schemas.microsoft.com/office/powerpoint/2010/main" xmlns="" val="379443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
    <p:spTree>
      <p:nvGrpSpPr>
        <p:cNvPr id="1" name=""/>
        <p:cNvGrpSpPr/>
        <p:nvPr/>
      </p:nvGrpSpPr>
      <p:grpSpPr>
        <a:xfrm>
          <a:off x="0" y="0"/>
          <a:ext cx="0" cy="0"/>
          <a:chOff x="0" y="0"/>
          <a:chExt cx="0" cy="0"/>
        </a:xfrm>
      </p:grpSpPr>
      <p:sp>
        <p:nvSpPr>
          <p:cNvPr id="4" name="Rectangle 3"/>
          <p:cNvSpPr/>
          <p:nvPr userDrawn="1"/>
        </p:nvSpPr>
        <p:spPr>
          <a:xfrm>
            <a:off x="1" y="0"/>
            <a:ext cx="9144000" cy="7779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a:xfrm>
            <a:off x="4005966" y="6504394"/>
            <a:ext cx="1132068" cy="149853"/>
          </a:xfrm>
        </p:spPr>
        <p:txBody>
          <a:bodyPr/>
          <a:lstStyle/>
          <a:p>
            <a:r>
              <a:rPr lang="en-US" dirty="0" smtClean="0"/>
              <a:t>Proprietary &amp; Confidential</a:t>
            </a:r>
            <a:endParaRPr lang="en-US" dirty="0"/>
          </a:p>
        </p:txBody>
      </p:sp>
      <p:sp>
        <p:nvSpPr>
          <p:cNvPr id="8" name="Text Placeholder 6"/>
          <p:cNvSpPr>
            <a:spLocks noGrp="1"/>
          </p:cNvSpPr>
          <p:nvPr>
            <p:ph type="body" sz="quarter" idx="13" hasCustomPrompt="1"/>
          </p:nvPr>
        </p:nvSpPr>
        <p:spPr>
          <a:xfrm>
            <a:off x="462987" y="781295"/>
            <a:ext cx="8218026" cy="358811"/>
          </a:xfrm>
          <a:prstGeom prst="rect">
            <a:avLst/>
          </a:prstGeom>
        </p:spPr>
        <p:txBody>
          <a:bodyPr>
            <a:normAutofit/>
          </a:bodyPr>
          <a:lstStyle>
            <a:lvl1pPr marL="0" indent="0" algn="ctr" defTabSz="914400" rtl="0" eaLnBrk="1" latinLnBrk="0" hangingPunct="1">
              <a:buNone/>
              <a:defRPr lang="en-US" sz="12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Sub text</a:t>
            </a:r>
          </a:p>
        </p:txBody>
      </p:sp>
      <p:sp>
        <p:nvSpPr>
          <p:cNvPr id="9"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pic>
        <p:nvPicPr>
          <p:cNvPr id="2" name="Picture 1"/>
          <p:cNvPicPr>
            <a:picLocks noChangeAspect="1"/>
          </p:cNvPicPr>
          <p:nvPr userDrawn="1"/>
        </p:nvPicPr>
        <p:blipFill>
          <a:blip r:embed="rId2" cstate="print"/>
          <a:stretch>
            <a:fillRect/>
          </a:stretch>
        </p:blipFill>
        <p:spPr>
          <a:xfrm>
            <a:off x="186359" y="6444108"/>
            <a:ext cx="1781337" cy="208319"/>
          </a:xfrm>
          <a:prstGeom prst="rect">
            <a:avLst/>
          </a:prstGeom>
        </p:spPr>
      </p:pic>
      <p:sp>
        <p:nvSpPr>
          <p:cNvPr id="10" name="TextBox 9"/>
          <p:cNvSpPr txBox="1"/>
          <p:nvPr userDrawn="1"/>
        </p:nvSpPr>
        <p:spPr>
          <a:xfrm>
            <a:off x="7320986" y="6425157"/>
            <a:ext cx="1207382" cy="246221"/>
          </a:xfrm>
          <a:prstGeom prst="rect">
            <a:avLst/>
          </a:prstGeom>
          <a:noFill/>
        </p:spPr>
        <p:txBody>
          <a:bodyPr wrap="none" rtlCol="0">
            <a:spAutoFit/>
          </a:bodyPr>
          <a:lstStyle/>
          <a:p>
            <a:r>
              <a:rPr lang="en-US" sz="1000" dirty="0" smtClean="0">
                <a:solidFill>
                  <a:schemeClr val="accent1"/>
                </a:solidFill>
              </a:rPr>
              <a:t>sourcehovtax.com</a:t>
            </a:r>
          </a:p>
        </p:txBody>
      </p:sp>
      <p:sp>
        <p:nvSpPr>
          <p:cNvPr id="11" name="Text Placeholder 6"/>
          <p:cNvSpPr>
            <a:spLocks noGrp="1"/>
          </p:cNvSpPr>
          <p:nvPr>
            <p:ph type="body" sz="quarter" idx="12" hasCustomPrompt="1"/>
          </p:nvPr>
        </p:nvSpPr>
        <p:spPr>
          <a:xfrm>
            <a:off x="462987" y="1"/>
            <a:ext cx="8218026" cy="777922"/>
          </a:xfrm>
          <a:prstGeom prst="rect">
            <a:avLst/>
          </a:prstGeom>
        </p:spPr>
        <p:txBody>
          <a:bodyPr anchor="ctr" anchorCtr="0"/>
          <a:lstStyle>
            <a:lvl1pPr marL="0" indent="0" algn="ctr" defTabSz="914400" rtl="0" eaLnBrk="1" latinLnBrk="0" hangingPunct="1">
              <a:lnSpc>
                <a:spcPct val="100000"/>
              </a:lnSpc>
              <a:buNone/>
              <a:defRPr lang="en-US" sz="2500" kern="1200" baseline="0" dirty="0" smtClean="0">
                <a:solidFill>
                  <a:schemeClr val="bg1"/>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Tree>
    <p:extLst>
      <p:ext uri="{BB962C8B-B14F-4D97-AF65-F5344CB8AC3E}">
        <p14:creationId xmlns="" xmlns:p14="http://schemas.microsoft.com/office/powerpoint/2010/main" val="1028993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Proprietary &amp; Confidential</a:t>
            </a:r>
            <a:endParaRPr lang="en-US" dirty="0"/>
          </a:p>
        </p:txBody>
      </p:sp>
      <p:sp>
        <p:nvSpPr>
          <p:cNvPr id="4" name="Slide Number Placeholder 3"/>
          <p:cNvSpPr>
            <a:spLocks noGrp="1"/>
          </p:cNvSpPr>
          <p:nvPr>
            <p:ph type="sldNum" sz="quarter" idx="11"/>
          </p:nvPr>
        </p:nvSpPr>
        <p:spPr/>
        <p:txBody>
          <a:bodyPr/>
          <a:lstStyle/>
          <a:p>
            <a:fld id="{86CB4B4D-7CA3-9044-876B-883B54F8677D}"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186359" y="6444108"/>
            <a:ext cx="1781337" cy="208319"/>
          </a:xfrm>
          <a:prstGeom prst="rect">
            <a:avLst/>
          </a:prstGeom>
        </p:spPr>
      </p:pic>
      <p:sp>
        <p:nvSpPr>
          <p:cNvPr id="8" name="TextBox 7"/>
          <p:cNvSpPr txBox="1"/>
          <p:nvPr userDrawn="1"/>
        </p:nvSpPr>
        <p:spPr>
          <a:xfrm>
            <a:off x="7320986" y="6425157"/>
            <a:ext cx="1207382" cy="246221"/>
          </a:xfrm>
          <a:prstGeom prst="rect">
            <a:avLst/>
          </a:prstGeom>
          <a:noFill/>
        </p:spPr>
        <p:txBody>
          <a:bodyPr wrap="none" rtlCol="0">
            <a:spAutoFit/>
          </a:bodyPr>
          <a:lstStyle/>
          <a:p>
            <a:r>
              <a:rPr lang="en-US" sz="1000" dirty="0" smtClean="0">
                <a:solidFill>
                  <a:schemeClr val="accent1"/>
                </a:solidFill>
              </a:rPr>
              <a:t>sourcehovtax.com</a:t>
            </a:r>
          </a:p>
        </p:txBody>
      </p:sp>
      <p:sp>
        <p:nvSpPr>
          <p:cNvPr id="12" name="Rectangle 11"/>
          <p:cNvSpPr/>
          <p:nvPr userDrawn="1"/>
        </p:nvSpPr>
        <p:spPr>
          <a:xfrm>
            <a:off x="1" y="0"/>
            <a:ext cx="9144000" cy="7779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p:cNvSpPr>
            <a:spLocks noGrp="1"/>
          </p:cNvSpPr>
          <p:nvPr>
            <p:ph type="body" sz="quarter" idx="12" hasCustomPrompt="1"/>
          </p:nvPr>
        </p:nvSpPr>
        <p:spPr>
          <a:xfrm>
            <a:off x="462987" y="1"/>
            <a:ext cx="8218026" cy="777922"/>
          </a:xfrm>
          <a:prstGeom prst="rect">
            <a:avLst/>
          </a:prstGeom>
        </p:spPr>
        <p:txBody>
          <a:bodyPr anchor="ctr" anchorCtr="0"/>
          <a:lstStyle>
            <a:lvl1pPr marL="0" indent="0" algn="ctr" defTabSz="914400" rtl="0" eaLnBrk="1" latinLnBrk="0" hangingPunct="1">
              <a:lnSpc>
                <a:spcPct val="100000"/>
              </a:lnSpc>
              <a:buNone/>
              <a:defRPr lang="en-US" sz="2500" kern="1200" baseline="0" dirty="0" smtClean="0">
                <a:solidFill>
                  <a:schemeClr val="bg1"/>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Tree>
    <p:extLst>
      <p:ext uri="{BB962C8B-B14F-4D97-AF65-F5344CB8AC3E}">
        <p14:creationId xmlns="" xmlns:p14="http://schemas.microsoft.com/office/powerpoint/2010/main" val="379443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Proprietary &amp; Confidential</a:t>
            </a:r>
            <a:endParaRPr lang="en-US" dirty="0"/>
          </a:p>
        </p:txBody>
      </p:sp>
      <p:sp>
        <p:nvSpPr>
          <p:cNvPr id="11"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pic>
        <p:nvPicPr>
          <p:cNvPr id="12" name="Picture 11"/>
          <p:cNvPicPr>
            <a:picLocks noChangeAspect="1"/>
          </p:cNvPicPr>
          <p:nvPr userDrawn="1"/>
        </p:nvPicPr>
        <p:blipFill>
          <a:blip r:embed="rId2" cstate="print"/>
          <a:stretch>
            <a:fillRect/>
          </a:stretch>
        </p:blipFill>
        <p:spPr>
          <a:xfrm>
            <a:off x="186359" y="6444108"/>
            <a:ext cx="1781337" cy="208319"/>
          </a:xfrm>
          <a:prstGeom prst="rect">
            <a:avLst/>
          </a:prstGeom>
        </p:spPr>
      </p:pic>
      <p:sp>
        <p:nvSpPr>
          <p:cNvPr id="14" name="TextBox 13"/>
          <p:cNvSpPr txBox="1"/>
          <p:nvPr userDrawn="1"/>
        </p:nvSpPr>
        <p:spPr>
          <a:xfrm>
            <a:off x="7320986" y="6425157"/>
            <a:ext cx="1207382" cy="246221"/>
          </a:xfrm>
          <a:prstGeom prst="rect">
            <a:avLst/>
          </a:prstGeom>
          <a:noFill/>
        </p:spPr>
        <p:txBody>
          <a:bodyPr wrap="none" rtlCol="0">
            <a:spAutoFit/>
          </a:bodyPr>
          <a:lstStyle/>
          <a:p>
            <a:r>
              <a:rPr lang="en-US" sz="1000" dirty="0" smtClean="0">
                <a:solidFill>
                  <a:schemeClr val="accent1"/>
                </a:solidFill>
              </a:rPr>
              <a:t>sourcehovtax.com</a:t>
            </a:r>
          </a:p>
        </p:txBody>
      </p:sp>
      <p:sp>
        <p:nvSpPr>
          <p:cNvPr id="18" name="Rectangle 17"/>
          <p:cNvSpPr/>
          <p:nvPr userDrawn="1"/>
        </p:nvSpPr>
        <p:spPr>
          <a:xfrm>
            <a:off x="1" y="0"/>
            <a:ext cx="9144000" cy="7779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6"/>
          <p:cNvSpPr>
            <a:spLocks noGrp="1"/>
          </p:cNvSpPr>
          <p:nvPr>
            <p:ph type="body" sz="quarter" idx="13" hasCustomPrompt="1"/>
          </p:nvPr>
        </p:nvSpPr>
        <p:spPr>
          <a:xfrm>
            <a:off x="462987" y="781295"/>
            <a:ext cx="8218026" cy="358811"/>
          </a:xfrm>
          <a:prstGeom prst="rect">
            <a:avLst/>
          </a:prstGeom>
        </p:spPr>
        <p:txBody>
          <a:bodyPr>
            <a:normAutofit/>
          </a:bodyPr>
          <a:lstStyle>
            <a:lvl1pPr marL="0" indent="0" algn="ctr" defTabSz="914400" rtl="0" eaLnBrk="1" latinLnBrk="0" hangingPunct="1">
              <a:buNone/>
              <a:defRPr lang="en-US" sz="12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Sub text</a:t>
            </a:r>
          </a:p>
        </p:txBody>
      </p:sp>
      <p:sp>
        <p:nvSpPr>
          <p:cNvPr id="20" name="Text Placeholder 6"/>
          <p:cNvSpPr>
            <a:spLocks noGrp="1"/>
          </p:cNvSpPr>
          <p:nvPr>
            <p:ph type="body" sz="quarter" idx="12" hasCustomPrompt="1"/>
          </p:nvPr>
        </p:nvSpPr>
        <p:spPr>
          <a:xfrm>
            <a:off x="462987" y="1"/>
            <a:ext cx="8218026" cy="777922"/>
          </a:xfrm>
          <a:prstGeom prst="rect">
            <a:avLst/>
          </a:prstGeom>
        </p:spPr>
        <p:txBody>
          <a:bodyPr anchor="ctr" anchorCtr="0"/>
          <a:lstStyle>
            <a:lvl1pPr marL="0" indent="0" algn="ctr" defTabSz="914400" rtl="0" eaLnBrk="1" latinLnBrk="0" hangingPunct="1">
              <a:lnSpc>
                <a:spcPct val="100000"/>
              </a:lnSpc>
              <a:buNone/>
              <a:defRPr lang="en-US" sz="2500" kern="1200" baseline="0" dirty="0" smtClean="0">
                <a:solidFill>
                  <a:schemeClr val="bg1"/>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
        <p:nvSpPr>
          <p:cNvPr id="4" name="Text Placeholder 3"/>
          <p:cNvSpPr>
            <a:spLocks noGrp="1"/>
          </p:cNvSpPr>
          <p:nvPr>
            <p:ph type="body" sz="quarter" idx="14"/>
          </p:nvPr>
        </p:nvSpPr>
        <p:spPr>
          <a:xfrm>
            <a:off x="463550" y="1160742"/>
            <a:ext cx="8216900" cy="448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22016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05966" y="6485394"/>
            <a:ext cx="1132068" cy="149853"/>
          </a:xfrm>
        </p:spPr>
        <p:txBody>
          <a:bodyPr/>
          <a:lstStyle/>
          <a:p>
            <a:r>
              <a:rPr lang="en-US" dirty="0" smtClean="0"/>
              <a:t>Proprietary &amp; Confidential</a:t>
            </a:r>
            <a:endParaRPr lang="en-US" dirty="0"/>
          </a:p>
        </p:txBody>
      </p:sp>
      <p:sp>
        <p:nvSpPr>
          <p:cNvPr id="11"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186359" y="6444108"/>
            <a:ext cx="1781337" cy="208319"/>
          </a:xfrm>
          <a:prstGeom prst="rect">
            <a:avLst/>
          </a:prstGeom>
        </p:spPr>
      </p:pic>
      <p:sp>
        <p:nvSpPr>
          <p:cNvPr id="12" name="TextBox 11"/>
          <p:cNvSpPr txBox="1"/>
          <p:nvPr userDrawn="1"/>
        </p:nvSpPr>
        <p:spPr>
          <a:xfrm>
            <a:off x="7320986" y="6425157"/>
            <a:ext cx="1207382" cy="246221"/>
          </a:xfrm>
          <a:prstGeom prst="rect">
            <a:avLst/>
          </a:prstGeom>
          <a:noFill/>
        </p:spPr>
        <p:txBody>
          <a:bodyPr wrap="none" rtlCol="0">
            <a:spAutoFit/>
          </a:bodyPr>
          <a:lstStyle/>
          <a:p>
            <a:r>
              <a:rPr lang="en-US" sz="1000" dirty="0" smtClean="0">
                <a:solidFill>
                  <a:schemeClr val="accent1"/>
                </a:solidFill>
              </a:rPr>
              <a:t>sourcehovtax.com</a:t>
            </a:r>
          </a:p>
        </p:txBody>
      </p:sp>
      <p:sp>
        <p:nvSpPr>
          <p:cNvPr id="13" name="Rectangle 12"/>
          <p:cNvSpPr/>
          <p:nvPr userDrawn="1"/>
        </p:nvSpPr>
        <p:spPr>
          <a:xfrm>
            <a:off x="1" y="0"/>
            <a:ext cx="9144000" cy="7779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6"/>
          <p:cNvSpPr>
            <a:spLocks noGrp="1"/>
          </p:cNvSpPr>
          <p:nvPr>
            <p:ph type="body" sz="quarter" idx="12" hasCustomPrompt="1"/>
          </p:nvPr>
        </p:nvSpPr>
        <p:spPr>
          <a:xfrm>
            <a:off x="462987" y="1"/>
            <a:ext cx="8218026" cy="777922"/>
          </a:xfrm>
          <a:prstGeom prst="rect">
            <a:avLst/>
          </a:prstGeom>
        </p:spPr>
        <p:txBody>
          <a:bodyPr anchor="ctr" anchorCtr="0"/>
          <a:lstStyle>
            <a:lvl1pPr marL="0" indent="0" algn="ctr" defTabSz="914400" rtl="0" eaLnBrk="1" latinLnBrk="0" hangingPunct="1">
              <a:lnSpc>
                <a:spcPct val="100000"/>
              </a:lnSpc>
              <a:buNone/>
              <a:defRPr lang="en-US" sz="2500" kern="1200" baseline="0" dirty="0" smtClean="0">
                <a:solidFill>
                  <a:schemeClr val="bg1"/>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
        <p:nvSpPr>
          <p:cNvPr id="15" name="Text Placeholder 3"/>
          <p:cNvSpPr>
            <a:spLocks noGrp="1"/>
          </p:cNvSpPr>
          <p:nvPr>
            <p:ph type="body" sz="quarter" idx="14"/>
          </p:nvPr>
        </p:nvSpPr>
        <p:spPr>
          <a:xfrm>
            <a:off x="463550" y="992909"/>
            <a:ext cx="8216900" cy="4484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15132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Proprietary &amp; Confidential</a:t>
            </a:r>
            <a:endParaRPr lang="en-US" dirty="0"/>
          </a:p>
        </p:txBody>
      </p:sp>
      <p:sp>
        <p:nvSpPr>
          <p:cNvPr id="4" name="Slide Number Placeholder 3"/>
          <p:cNvSpPr>
            <a:spLocks noGrp="1"/>
          </p:cNvSpPr>
          <p:nvPr>
            <p:ph type="sldNum" sz="quarter" idx="11"/>
          </p:nvPr>
        </p:nvSpPr>
        <p:spPr/>
        <p:txBody>
          <a:bodyPr/>
          <a:lstStyle/>
          <a:p>
            <a:fld id="{86CB4B4D-7CA3-9044-876B-883B54F8677D}"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186359" y="6444108"/>
            <a:ext cx="1781337" cy="208319"/>
          </a:xfrm>
          <a:prstGeom prst="rect">
            <a:avLst/>
          </a:prstGeom>
        </p:spPr>
      </p:pic>
      <p:sp>
        <p:nvSpPr>
          <p:cNvPr id="5" name="TextBox 4"/>
          <p:cNvSpPr txBox="1"/>
          <p:nvPr userDrawn="1"/>
        </p:nvSpPr>
        <p:spPr>
          <a:xfrm>
            <a:off x="7320986" y="6425157"/>
            <a:ext cx="1207382" cy="246221"/>
          </a:xfrm>
          <a:prstGeom prst="rect">
            <a:avLst/>
          </a:prstGeom>
          <a:noFill/>
        </p:spPr>
        <p:txBody>
          <a:bodyPr wrap="none" rtlCol="0">
            <a:spAutoFit/>
          </a:bodyPr>
          <a:lstStyle/>
          <a:p>
            <a:r>
              <a:rPr lang="en-US" sz="1000" dirty="0" smtClean="0">
                <a:solidFill>
                  <a:schemeClr val="accent1"/>
                </a:solidFill>
              </a:rPr>
              <a:t>sourcehovtax.com</a:t>
            </a:r>
          </a:p>
        </p:txBody>
      </p:sp>
    </p:spTree>
    <p:extLst>
      <p:ext uri="{BB962C8B-B14F-4D97-AF65-F5344CB8AC3E}">
        <p14:creationId xmlns="" xmlns:p14="http://schemas.microsoft.com/office/powerpoint/2010/main" val="41743178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Double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Proprietary &amp; Confidential</a:t>
            </a:r>
            <a:endParaRPr lang="en-US" dirty="0"/>
          </a:p>
        </p:txBody>
      </p:sp>
      <p:sp>
        <p:nvSpPr>
          <p:cNvPr id="4" name="Slide Number Placeholder 3"/>
          <p:cNvSpPr>
            <a:spLocks noGrp="1"/>
          </p:cNvSpPr>
          <p:nvPr>
            <p:ph type="sldNum" sz="quarter" idx="11"/>
          </p:nvPr>
        </p:nvSpPr>
        <p:spPr/>
        <p:txBody>
          <a:bodyPr/>
          <a:lstStyle/>
          <a:p>
            <a:fld id="{86CB4B4D-7CA3-9044-876B-883B54F8677D}" type="slidenum">
              <a:rPr lang="en-US" smtClean="0"/>
              <a:pPr/>
              <a:t>‹#›</a:t>
            </a:fld>
            <a:endParaRPr lang="en-US" dirty="0"/>
          </a:p>
        </p:txBody>
      </p:sp>
      <p:sp>
        <p:nvSpPr>
          <p:cNvPr id="5" name="Rectangle 4"/>
          <p:cNvSpPr/>
          <p:nvPr userDrawn="1"/>
        </p:nvSpPr>
        <p:spPr>
          <a:xfrm>
            <a:off x="1" y="0"/>
            <a:ext cx="9144000" cy="7779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p:cNvSpPr>
            <a:spLocks noGrp="1"/>
          </p:cNvSpPr>
          <p:nvPr>
            <p:ph type="body" sz="quarter" idx="13" hasCustomPrompt="1"/>
          </p:nvPr>
        </p:nvSpPr>
        <p:spPr>
          <a:xfrm>
            <a:off x="462987" y="781295"/>
            <a:ext cx="8218026" cy="358811"/>
          </a:xfrm>
          <a:prstGeom prst="rect">
            <a:avLst/>
          </a:prstGeom>
        </p:spPr>
        <p:txBody>
          <a:bodyPr>
            <a:normAutofit/>
          </a:bodyPr>
          <a:lstStyle>
            <a:lvl1pPr marL="0" indent="0" algn="ctr" defTabSz="914400" rtl="0" eaLnBrk="1" latinLnBrk="0" hangingPunct="1">
              <a:buNone/>
              <a:defRPr lang="en-US" sz="12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Sub text</a:t>
            </a:r>
          </a:p>
        </p:txBody>
      </p:sp>
      <p:sp>
        <p:nvSpPr>
          <p:cNvPr id="7" name="Text Placeholder 6"/>
          <p:cNvSpPr>
            <a:spLocks noGrp="1"/>
          </p:cNvSpPr>
          <p:nvPr>
            <p:ph type="body" sz="quarter" idx="12" hasCustomPrompt="1"/>
          </p:nvPr>
        </p:nvSpPr>
        <p:spPr>
          <a:xfrm>
            <a:off x="462987" y="1"/>
            <a:ext cx="8218026" cy="777922"/>
          </a:xfrm>
          <a:prstGeom prst="rect">
            <a:avLst/>
          </a:prstGeom>
        </p:spPr>
        <p:txBody>
          <a:bodyPr anchor="ctr" anchorCtr="0"/>
          <a:lstStyle>
            <a:lvl1pPr marL="0" indent="0" algn="ctr" defTabSz="914400" rtl="0" eaLnBrk="1" latinLnBrk="0" hangingPunct="1">
              <a:lnSpc>
                <a:spcPct val="100000"/>
              </a:lnSpc>
              <a:buNone/>
              <a:defRPr lang="en-US" sz="2500" kern="1200" baseline="0" dirty="0" smtClean="0">
                <a:solidFill>
                  <a:schemeClr val="bg1"/>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
        <p:nvSpPr>
          <p:cNvPr id="9" name="Text Placeholder 8"/>
          <p:cNvSpPr>
            <a:spLocks noGrp="1"/>
          </p:cNvSpPr>
          <p:nvPr>
            <p:ph type="body" sz="quarter" idx="14"/>
          </p:nvPr>
        </p:nvSpPr>
        <p:spPr>
          <a:xfrm>
            <a:off x="463550" y="1279525"/>
            <a:ext cx="3887788" cy="4629150"/>
          </a:xfrm>
        </p:spPr>
        <p:txBody>
          <a:bodyPr/>
          <a:lstStyle>
            <a:lvl1pPr>
              <a:defRPr sz="1800"/>
            </a:lvl1pPr>
            <a:lvl2pPr marL="548640">
              <a:defRPr sz="1600"/>
            </a:lvl2pPr>
            <a:lvl3pPr marL="822960">
              <a:defRPr sz="1400"/>
            </a:lvl3pPr>
            <a:lvl4pPr marL="1188720">
              <a:defRPr sz="1200"/>
            </a:lvl4pPr>
            <a:lvl5pPr marL="146304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5"/>
          </p:nvPr>
        </p:nvSpPr>
        <p:spPr>
          <a:xfrm>
            <a:off x="4793225" y="1279525"/>
            <a:ext cx="3887788" cy="4629150"/>
          </a:xfrm>
        </p:spPr>
        <p:txBody>
          <a:bodyPr/>
          <a:lstStyle>
            <a:lvl1pPr>
              <a:defRPr sz="1800"/>
            </a:lvl1pPr>
            <a:lvl2pPr marL="548640">
              <a:defRPr sz="1600"/>
            </a:lvl2pPr>
            <a:lvl3pPr marL="822960">
              <a:defRPr sz="1400"/>
            </a:lvl3pPr>
            <a:lvl4pPr marL="1188720">
              <a:defRPr sz="1200"/>
            </a:lvl4pPr>
            <a:lvl5pPr marL="1463040">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cstate="print"/>
          <a:stretch>
            <a:fillRect/>
          </a:stretch>
        </p:blipFill>
        <p:spPr>
          <a:xfrm>
            <a:off x="186359" y="6444108"/>
            <a:ext cx="1781337" cy="208319"/>
          </a:xfrm>
          <a:prstGeom prst="rect">
            <a:avLst/>
          </a:prstGeom>
        </p:spPr>
      </p:pic>
    </p:spTree>
    <p:extLst>
      <p:ext uri="{BB962C8B-B14F-4D97-AF65-F5344CB8AC3E}">
        <p14:creationId xmlns="" xmlns:p14="http://schemas.microsoft.com/office/powerpoint/2010/main" val="418763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lide Separator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Text Placeholder 6"/>
          <p:cNvSpPr>
            <a:spLocks noGrp="1"/>
          </p:cNvSpPr>
          <p:nvPr>
            <p:ph type="body" sz="quarter" idx="12" hasCustomPrompt="1"/>
          </p:nvPr>
        </p:nvSpPr>
        <p:spPr>
          <a:xfrm>
            <a:off x="2980481" y="3020991"/>
            <a:ext cx="5636871" cy="839165"/>
          </a:xfrm>
          <a:prstGeom prst="rect">
            <a:avLst/>
          </a:prstGeom>
        </p:spPr>
        <p:txBody>
          <a:bodyPr anchor="ctr" anchorCtr="0"/>
          <a:lstStyle>
            <a:lvl1pPr marL="0" indent="0" algn="l" defTabSz="914400" rtl="0" eaLnBrk="1" latinLnBrk="0" hangingPunct="1">
              <a:lnSpc>
                <a:spcPct val="100000"/>
              </a:lnSpc>
              <a:buNone/>
              <a:defRPr lang="en-US" sz="25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
        <p:nvSpPr>
          <p:cNvPr id="4" name="Shape 30"/>
          <p:cNvSpPr/>
          <p:nvPr userDrawn="1"/>
        </p:nvSpPr>
        <p:spPr>
          <a:xfrm flipV="1">
            <a:off x="2741149" y="2908612"/>
            <a:ext cx="1" cy="1040778"/>
          </a:xfrm>
          <a:prstGeom prst="line">
            <a:avLst/>
          </a:prstGeom>
          <a:ln w="38100">
            <a:solidFill>
              <a:srgbClr val="424A59"/>
            </a:solidFill>
            <a:miter lim="400000"/>
          </a:ln>
        </p:spPr>
        <p:txBody>
          <a:bodyPr lIns="0" tIns="0" rIns="0" bIns="0" anchor="ctr"/>
          <a:lstStyle/>
          <a:p>
            <a:pPr lvl="0"/>
            <a:endParaRPr sz="3000" dirty="0">
              <a:solidFill>
                <a:srgbClr val="495163"/>
              </a:solidFill>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39191288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lide Separator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Text Placeholder 6"/>
          <p:cNvSpPr>
            <a:spLocks noGrp="1"/>
          </p:cNvSpPr>
          <p:nvPr>
            <p:ph type="body" sz="quarter" idx="12" hasCustomPrompt="1"/>
          </p:nvPr>
        </p:nvSpPr>
        <p:spPr>
          <a:xfrm>
            <a:off x="2980481" y="3020991"/>
            <a:ext cx="5636871" cy="839165"/>
          </a:xfrm>
          <a:prstGeom prst="rect">
            <a:avLst/>
          </a:prstGeom>
        </p:spPr>
        <p:txBody>
          <a:bodyPr anchor="ctr" anchorCtr="0"/>
          <a:lstStyle>
            <a:lvl1pPr marL="0" indent="0" algn="l" defTabSz="914400" rtl="0" eaLnBrk="1" latinLnBrk="0" hangingPunct="1">
              <a:lnSpc>
                <a:spcPct val="100000"/>
              </a:lnSpc>
              <a:buNone/>
              <a:defRPr lang="en-US" sz="2500" kern="1200" baseline="0" dirty="0" smtClean="0">
                <a:solidFill>
                  <a:schemeClr val="tx2"/>
                </a:solidFill>
                <a:latin typeface="Segoe UI" panose="020B0502040204020203" pitchFamily="34" charset="0"/>
                <a:ea typeface="+mn-ea"/>
                <a:cs typeface="Segoe UI" panose="020B0502040204020203" pitchFamily="34" charset="0"/>
                <a:sym typeface="Titillium WebLight"/>
              </a:defRPr>
            </a:lvl1pPr>
          </a:lstStyle>
          <a:p>
            <a:pPr lvl="0"/>
            <a:r>
              <a:rPr lang="en-US" dirty="0" smtClean="0"/>
              <a:t>Section Title</a:t>
            </a:r>
          </a:p>
        </p:txBody>
      </p:sp>
      <p:sp>
        <p:nvSpPr>
          <p:cNvPr id="4" name="Shape 30"/>
          <p:cNvSpPr/>
          <p:nvPr userDrawn="1"/>
        </p:nvSpPr>
        <p:spPr>
          <a:xfrm flipV="1">
            <a:off x="2741149" y="2908612"/>
            <a:ext cx="1" cy="1040778"/>
          </a:xfrm>
          <a:prstGeom prst="line">
            <a:avLst/>
          </a:prstGeom>
          <a:ln w="38100">
            <a:solidFill>
              <a:srgbClr val="424A59"/>
            </a:solidFill>
            <a:miter lim="400000"/>
          </a:ln>
        </p:spPr>
        <p:txBody>
          <a:bodyPr lIns="0" tIns="0" rIns="0" bIns="0" anchor="ctr"/>
          <a:lstStyle/>
          <a:p>
            <a:pPr lvl="0"/>
            <a:endParaRPr sz="3000" dirty="0">
              <a:solidFill>
                <a:srgbClr val="495163"/>
              </a:solidFill>
              <a:latin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37797374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4005966" y="6514329"/>
            <a:ext cx="1132068" cy="149853"/>
          </a:xfrm>
          <a:prstGeom prst="rect">
            <a:avLst/>
          </a:prstGeom>
        </p:spPr>
        <p:txBody>
          <a:bodyPr vert="horz" lIns="91440" tIns="45720" rIns="91440" bIns="45720" rtlCol="0" anchor="ctr"/>
          <a:lstStyle>
            <a:lvl1pPr algn="r">
              <a:defRPr sz="600">
                <a:solidFill>
                  <a:srgbClr val="495163"/>
                </a:solidFill>
                <a:latin typeface="Segoe UI" panose="020B0502040204020203" pitchFamily="34" charset="0"/>
                <a:cs typeface="Segoe UI" panose="020B0502040204020203" pitchFamily="34" charset="0"/>
              </a:defRPr>
            </a:lvl1pPr>
          </a:lstStyle>
          <a:p>
            <a:r>
              <a:rPr lang="en-US" dirty="0" smtClean="0"/>
              <a:t>Proprietary &amp; Confidential</a:t>
            </a:r>
            <a:endParaRPr lang="en-US" dirty="0"/>
          </a:p>
        </p:txBody>
      </p:sp>
      <p:sp>
        <p:nvSpPr>
          <p:cNvPr id="8" name="Shape 9"/>
          <p:cNvSpPr>
            <a:spLocks noGrp="1"/>
          </p:cNvSpPr>
          <p:nvPr>
            <p:ph type="sldNum" sz="quarter" idx="4"/>
          </p:nvPr>
        </p:nvSpPr>
        <p:spPr>
          <a:xfrm>
            <a:off x="8816246" y="6467477"/>
            <a:ext cx="166713" cy="161583"/>
          </a:xfrm>
          <a:prstGeom prst="rect">
            <a:avLst/>
          </a:prstGeom>
          <a:ln w="12700">
            <a:miter lim="400000"/>
          </a:ln>
        </p:spPr>
        <p:txBody>
          <a:bodyPr wrap="none" lIns="0" tIns="0" rIns="0" bIns="0">
            <a:spAutoFit/>
          </a:bodyPr>
          <a:lstStyle>
            <a:lvl1pPr algn="ctr">
              <a:defRPr sz="1050">
                <a:solidFill>
                  <a:srgbClr val="495163"/>
                </a:solidFill>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sp>
        <p:nvSpPr>
          <p:cNvPr id="10" name="Text Placeholder 9"/>
          <p:cNvSpPr>
            <a:spLocks noGrp="1"/>
          </p:cNvSpPr>
          <p:nvPr>
            <p:ph type="body" idx="1"/>
          </p:nvPr>
        </p:nvSpPr>
        <p:spPr>
          <a:xfrm>
            <a:off x="457200" y="1151685"/>
            <a:ext cx="8229600" cy="4805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136057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78" r:id="rId4"/>
    <p:sldLayoutId id="2147483685" r:id="rId5"/>
    <p:sldLayoutId id="2147483680" r:id="rId6"/>
    <p:sldLayoutId id="2147483686" r:id="rId7"/>
    <p:sldLayoutId id="2147483688" r:id="rId8"/>
    <p:sldLayoutId id="2147483689" r:id="rId9"/>
    <p:sldLayoutId id="2147483690" r:id="rId10"/>
    <p:sldLayoutId id="2147483691" r:id="rId11"/>
    <p:sldLayoutId id="2147483684" r:id="rId12"/>
    <p:sldLayoutId id="2147483692" r:id="rId13"/>
    <p:sldLayoutId id="2147483687" r:id="rId14"/>
    <p:sldLayoutId id="2147483681" r:id="rId15"/>
    <p:sldLayoutId id="2147483682" r:id="rId16"/>
    <p:sldLayoutId id="2147483683" r:id="rId17"/>
    <p:sldLayoutId id="2147483696" r:id="rId1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2"/>
          </a:solidFill>
          <a:latin typeface="+mn-lt"/>
          <a:ea typeface="+mn-ea"/>
          <a:cs typeface="+mn-cs"/>
        </a:defRPr>
      </a:lvl1pPr>
      <a:lvl2pPr marL="640080" indent="-228600" algn="l" defTabSz="914400" rtl="0" eaLnBrk="1" latinLnBrk="0" hangingPunct="1">
        <a:lnSpc>
          <a:spcPct val="100000"/>
        </a:lnSpc>
        <a:spcBef>
          <a:spcPts val="500"/>
        </a:spcBef>
        <a:buFont typeface="Segoe UI" panose="020B0502040204020203" pitchFamily="34" charset="0"/>
        <a:buChar char="»"/>
        <a:defRPr sz="1800" kern="1200">
          <a:solidFill>
            <a:schemeClr val="tx2"/>
          </a:solidFill>
          <a:latin typeface="+mn-lt"/>
          <a:ea typeface="+mn-ea"/>
          <a:cs typeface="+mn-cs"/>
        </a:defRPr>
      </a:lvl2pPr>
      <a:lvl3pPr marL="1005840" indent="-228600" algn="l" defTabSz="914400" rtl="0" eaLnBrk="1" latinLnBrk="0" hangingPunct="1">
        <a:lnSpc>
          <a:spcPct val="100000"/>
        </a:lnSpc>
        <a:spcBef>
          <a:spcPts val="500"/>
        </a:spcBef>
        <a:buFont typeface="Wingdings" panose="05000000000000000000" pitchFamily="2" charset="2"/>
        <a:buChar char="§"/>
        <a:defRPr sz="1600" kern="1200">
          <a:solidFill>
            <a:schemeClr val="tx2"/>
          </a:solidFill>
          <a:latin typeface="+mn-lt"/>
          <a:ea typeface="+mn-ea"/>
          <a:cs typeface="+mn-cs"/>
        </a:defRPr>
      </a:lvl3pPr>
      <a:lvl4pPr marL="1371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4pPr>
      <a:lvl5pPr marL="1737360" indent="-228600" algn="l" defTabSz="914400" rtl="0" eaLnBrk="1" latinLnBrk="0" hangingPunct="1">
        <a:lnSpc>
          <a:spcPct val="10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1440" y="4156369"/>
            <a:ext cx="7782560" cy="973415"/>
          </a:xfrm>
        </p:spPr>
        <p:txBody>
          <a:bodyPr>
            <a:normAutofit/>
          </a:bodyPr>
          <a:lstStyle/>
          <a:p>
            <a:pPr>
              <a:lnSpc>
                <a:spcPct val="120000"/>
              </a:lnSpc>
              <a:spcBef>
                <a:spcPts val="0"/>
              </a:spcBef>
            </a:pPr>
            <a:r>
              <a:rPr lang="en-US" sz="2400" dirty="0" smtClean="0"/>
              <a:t>PATH Act </a:t>
            </a:r>
            <a:r>
              <a:rPr lang="en-US" sz="2400" dirty="0"/>
              <a:t>of </a:t>
            </a:r>
            <a:r>
              <a:rPr lang="en-US" sz="2400" dirty="0" smtClean="0"/>
              <a:t>2015</a:t>
            </a:r>
          </a:p>
          <a:p>
            <a:pPr>
              <a:lnSpc>
                <a:spcPct val="120000"/>
              </a:lnSpc>
              <a:spcBef>
                <a:spcPts val="0"/>
              </a:spcBef>
            </a:pPr>
            <a:r>
              <a:rPr lang="en-US" sz="1800" dirty="0" smtClean="0"/>
              <a:t>With a Focus on Depreciation and the R&amp;D Tax Credit</a:t>
            </a:r>
          </a:p>
          <a:p>
            <a:pPr>
              <a:lnSpc>
                <a:spcPct val="120000"/>
              </a:lnSpc>
              <a:spcBef>
                <a:spcPts val="0"/>
              </a:spcBef>
            </a:pPr>
            <a:endParaRPr lang="en-US" sz="1300" dirty="0"/>
          </a:p>
        </p:txBody>
      </p:sp>
      <p:sp>
        <p:nvSpPr>
          <p:cNvPr id="5" name="TextBox 4"/>
          <p:cNvSpPr txBox="1"/>
          <p:nvPr/>
        </p:nvSpPr>
        <p:spPr>
          <a:xfrm>
            <a:off x="3922776" y="5495544"/>
            <a:ext cx="3008376" cy="7940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20000"/>
              </a:lnSpc>
              <a:spcBef>
                <a:spcPts val="0"/>
              </a:spcBef>
            </a:pPr>
            <a:r>
              <a:rPr lang="en-US" sz="1400" dirty="0" smtClean="0"/>
              <a:t>David DeGrand, CPA</a:t>
            </a:r>
          </a:p>
          <a:p>
            <a:pPr>
              <a:lnSpc>
                <a:spcPct val="120000"/>
              </a:lnSpc>
            </a:pPr>
            <a:r>
              <a:rPr lang="en-US" sz="1200" dirty="0" smtClean="0"/>
              <a:t>SourceHOV | Tax</a:t>
            </a:r>
          </a:p>
          <a:p>
            <a:pPr>
              <a:lnSpc>
                <a:spcPct val="120000"/>
              </a:lnSpc>
              <a:spcBef>
                <a:spcPts val="0"/>
              </a:spcBef>
            </a:pPr>
            <a:r>
              <a:rPr lang="en-US" sz="1200" dirty="0" smtClean="0"/>
              <a:t>Director, Business Development </a:t>
            </a:r>
          </a:p>
        </p:txBody>
      </p:sp>
    </p:spTree>
    <p:extLst>
      <p:ext uri="{BB962C8B-B14F-4D97-AF65-F5344CB8AC3E}">
        <p14:creationId xmlns="" xmlns:p14="http://schemas.microsoft.com/office/powerpoint/2010/main" val="2786963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Proprietary &amp; Confidential</a:t>
            </a:r>
            <a:endParaRPr lang="en-US" dirty="0"/>
          </a:p>
        </p:txBody>
      </p:sp>
      <p:sp>
        <p:nvSpPr>
          <p:cNvPr id="3" name="Slide Number Placeholder 2"/>
          <p:cNvSpPr>
            <a:spLocks noGrp="1"/>
          </p:cNvSpPr>
          <p:nvPr>
            <p:ph type="sldNum" sz="quarter" idx="4"/>
          </p:nvPr>
        </p:nvSpPr>
        <p:spPr/>
        <p:txBody>
          <a:bodyPr/>
          <a:lstStyle/>
          <a:p>
            <a:fld id="{86CB4B4D-7CA3-9044-876B-883B54F8677D}" type="slidenum">
              <a:rPr lang="en-US" smtClean="0"/>
              <a:pPr/>
              <a:t>10</a:t>
            </a:fld>
            <a:endParaRPr lang="en-US" dirty="0"/>
          </a:p>
        </p:txBody>
      </p:sp>
      <p:sp>
        <p:nvSpPr>
          <p:cNvPr id="4" name="Text Placeholder 3"/>
          <p:cNvSpPr>
            <a:spLocks noGrp="1"/>
          </p:cNvSpPr>
          <p:nvPr>
            <p:ph type="body" sz="quarter" idx="12"/>
          </p:nvPr>
        </p:nvSpPr>
        <p:spPr/>
        <p:txBody>
          <a:bodyPr/>
          <a:lstStyle/>
          <a:p>
            <a:r>
              <a:rPr lang="en-US" dirty="0"/>
              <a:t>Where Does the Credit Come From?</a:t>
            </a:r>
          </a:p>
        </p:txBody>
      </p:sp>
      <p:sp>
        <p:nvSpPr>
          <p:cNvPr id="6" name="Content Placeholder 2"/>
          <p:cNvSpPr txBox="1">
            <a:spLocks/>
          </p:cNvSpPr>
          <p:nvPr/>
        </p:nvSpPr>
        <p:spPr>
          <a:xfrm>
            <a:off x="423015" y="1153114"/>
            <a:ext cx="4482270" cy="4457700"/>
          </a:xfrm>
          <a:prstGeom prst="rect">
            <a:avLst/>
          </a:prstGeom>
        </p:spPr>
        <p:txBody>
          <a:bodyPr vert="horz" lIns="91440" tIns="45720" rIns="91440" bIns="45720" rtlCol="0">
            <a:normAutofit fontScale="62500" lnSpcReduction="20000"/>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Salaries and Wages </a:t>
            </a:r>
          </a:p>
          <a:p>
            <a:pPr marL="640080" marR="0" lvl="1" indent="-228600" algn="l" defTabSz="914400" rtl="0" eaLnBrk="1" fontAlgn="auto" latinLnBrk="0" hangingPunct="1">
              <a:lnSpc>
                <a:spcPct val="100000"/>
              </a:lnSpc>
              <a:spcBef>
                <a:spcPts val="500"/>
              </a:spcBef>
              <a:spcAft>
                <a:spcPts val="0"/>
              </a:spcAft>
              <a:buClrTx/>
              <a:buSzTx/>
              <a:buFont typeface="Segoe UI" panose="020B0502040204020203"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Typically largest component</a:t>
            </a:r>
          </a:p>
          <a:p>
            <a:pPr marL="640080" marR="0" lvl="1" indent="-228600" algn="l" defTabSz="914400" rtl="0" eaLnBrk="1" fontAlgn="auto" latinLnBrk="0" hangingPunct="1">
              <a:lnSpc>
                <a:spcPct val="100000"/>
              </a:lnSpc>
              <a:spcBef>
                <a:spcPts val="500"/>
              </a:spcBef>
              <a:spcAft>
                <a:spcPts val="0"/>
              </a:spcAft>
              <a:buClrTx/>
              <a:buSzTx/>
              <a:buFont typeface="Segoe UI" panose="020B0502040204020203"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W-2 Box 1 Wages</a:t>
            </a:r>
          </a:p>
          <a:p>
            <a:pPr marL="640080" marR="0" lvl="1" indent="-228600" algn="l" defTabSz="914400" rtl="0" eaLnBrk="1" fontAlgn="auto" latinLnBrk="0" hangingPunct="1">
              <a:lnSpc>
                <a:spcPct val="100000"/>
              </a:lnSpc>
              <a:spcBef>
                <a:spcPts val="500"/>
              </a:spcBef>
              <a:spcAft>
                <a:spcPts val="0"/>
              </a:spcAft>
              <a:buClrTx/>
              <a:buSzTx/>
              <a:buFont typeface="Segoe UI" panose="020B0502040204020203"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Three levels of research:</a:t>
            </a:r>
          </a:p>
          <a:p>
            <a:pPr marL="1005840" marR="0" lvl="2" indent="-228600"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solidFill>
                  <a:schemeClr val="tx2"/>
                </a:solidFill>
                <a:effectLst/>
                <a:uLnTx/>
                <a:uFillTx/>
                <a:latin typeface="+mn-lt"/>
                <a:ea typeface="+mn-ea"/>
                <a:cs typeface="+mn-cs"/>
              </a:rPr>
              <a:t>Direct Research</a:t>
            </a:r>
          </a:p>
          <a:p>
            <a:pPr marL="1005840" marR="0" lvl="2" indent="-228600"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solidFill>
                  <a:schemeClr val="tx2"/>
                </a:solidFill>
                <a:effectLst/>
                <a:uLnTx/>
                <a:uFillTx/>
                <a:latin typeface="+mn-lt"/>
                <a:ea typeface="+mn-ea"/>
                <a:cs typeface="+mn-cs"/>
              </a:rPr>
              <a:t>Direct Supervision of Research</a:t>
            </a:r>
          </a:p>
          <a:p>
            <a:pPr marL="1005840" marR="0" lvl="2" indent="-228600"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solidFill>
                  <a:schemeClr val="tx2"/>
                </a:solidFill>
                <a:effectLst/>
                <a:uLnTx/>
                <a:uFillTx/>
                <a:latin typeface="+mn-lt"/>
                <a:ea typeface="+mn-ea"/>
                <a:cs typeface="+mn-cs"/>
              </a:rPr>
              <a:t>Direct Support of Research</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Supply Costs </a:t>
            </a:r>
          </a:p>
          <a:p>
            <a:pPr marL="640080" marR="0" lvl="1" indent="-228600" algn="l" defTabSz="914400" rtl="0" eaLnBrk="1" fontAlgn="auto" latinLnBrk="0" hangingPunct="1">
              <a:lnSpc>
                <a:spcPct val="100000"/>
              </a:lnSpc>
              <a:spcBef>
                <a:spcPts val="500"/>
              </a:spcBef>
              <a:spcAft>
                <a:spcPts val="0"/>
              </a:spcAft>
              <a:buClrTx/>
              <a:buSzTx/>
              <a:buFont typeface="Segoe UI" panose="020B0502040204020203" pitchFamily="34" charset="0"/>
              <a:buChar char="»"/>
              <a:tabLst/>
              <a:defRPr/>
            </a:pPr>
            <a:r>
              <a:rPr kumimoji="0" lang="en-US" sz="2100" b="0" i="0" u="none" strike="noStrike" kern="1200" cap="none" spc="0" normalizeH="0" baseline="0" noProof="0" dirty="0" smtClean="0">
                <a:ln>
                  <a:noFill/>
                </a:ln>
                <a:solidFill>
                  <a:schemeClr val="tx2"/>
                </a:solidFill>
                <a:effectLst/>
                <a:uLnTx/>
                <a:uFillTx/>
                <a:latin typeface="+mn-lt"/>
                <a:ea typeface="+mn-ea"/>
                <a:cs typeface="+mn-cs"/>
              </a:rPr>
              <a:t>Used or destroyed during the qualifying activities </a:t>
            </a:r>
          </a:p>
          <a:p>
            <a:pPr marL="640080" marR="0" lvl="1" indent="-228600" algn="l" defTabSz="914400" rtl="0" eaLnBrk="1" fontAlgn="auto" latinLnBrk="0" hangingPunct="1">
              <a:lnSpc>
                <a:spcPct val="100000"/>
              </a:lnSpc>
              <a:spcBef>
                <a:spcPts val="500"/>
              </a:spcBef>
              <a:spcAft>
                <a:spcPts val="0"/>
              </a:spcAft>
              <a:buClrTx/>
              <a:buSzTx/>
              <a:buFont typeface="Segoe UI" panose="020B0502040204020203" pitchFamily="34" charset="0"/>
              <a:buChar char="»"/>
              <a:tabLst/>
              <a:defRPr/>
            </a:pPr>
            <a:r>
              <a:rPr kumimoji="0" lang="en-US" sz="2100" b="0" i="0" u="none" strike="noStrike" kern="1200" cap="none" spc="0" normalizeH="0" baseline="0" noProof="0" dirty="0" smtClean="0">
                <a:ln>
                  <a:noFill/>
                </a:ln>
                <a:solidFill>
                  <a:schemeClr val="tx2"/>
                </a:solidFill>
                <a:effectLst/>
                <a:uLnTx/>
                <a:uFillTx/>
                <a:latin typeface="+mn-lt"/>
                <a:ea typeface="+mn-ea"/>
                <a:cs typeface="+mn-cs"/>
              </a:rPr>
              <a:t>Includes costs of prototypes ultimately sold</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Contractor Costs</a:t>
            </a:r>
          </a:p>
          <a:p>
            <a:pPr marL="640080" marR="0" lvl="1" indent="-228600" algn="l" defTabSz="914400" rtl="0" eaLnBrk="1" fontAlgn="auto" latinLnBrk="0" hangingPunct="1">
              <a:lnSpc>
                <a:spcPct val="100000"/>
              </a:lnSpc>
              <a:spcBef>
                <a:spcPts val="500"/>
              </a:spcBef>
              <a:spcAft>
                <a:spcPts val="0"/>
              </a:spcAft>
              <a:buClrTx/>
              <a:buSzTx/>
              <a:buFont typeface="Segoe UI" panose="020B0502040204020203" pitchFamily="34" charset="0"/>
              <a:buChar char="»"/>
              <a:tabLst/>
              <a:defRPr/>
            </a:pPr>
            <a:r>
              <a:rPr kumimoji="0" lang="en-US" sz="2100" b="0" i="0" u="none" strike="noStrike" kern="1200" cap="none" spc="0" normalizeH="0" baseline="0" noProof="0" dirty="0" smtClean="0">
                <a:ln>
                  <a:noFill/>
                </a:ln>
                <a:solidFill>
                  <a:schemeClr val="tx2"/>
                </a:solidFill>
                <a:effectLst/>
                <a:uLnTx/>
                <a:uFillTx/>
                <a:latin typeface="+mn-lt"/>
                <a:ea typeface="+mn-ea"/>
                <a:cs typeface="+mn-cs"/>
              </a:rPr>
              <a:t>65% of qualifying costs eligible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Credits generally are 5% - 6.5% of QREs</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graphicFrame>
        <p:nvGraphicFramePr>
          <p:cNvPr id="7" name="Chart 6"/>
          <p:cNvGraphicFramePr/>
          <p:nvPr>
            <p:extLst/>
          </p:nvPr>
        </p:nvGraphicFramePr>
        <p:xfrm>
          <a:off x="4438892" y="1642642"/>
          <a:ext cx="4463486" cy="2975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30919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Proprietary &amp; Confidential</a:t>
            </a:r>
            <a:endParaRPr lang="en-US" dirty="0"/>
          </a:p>
        </p:txBody>
      </p:sp>
      <p:sp>
        <p:nvSpPr>
          <p:cNvPr id="3" name="Slide Number Placeholder 2"/>
          <p:cNvSpPr>
            <a:spLocks noGrp="1"/>
          </p:cNvSpPr>
          <p:nvPr>
            <p:ph type="sldNum" sz="quarter" idx="4"/>
          </p:nvPr>
        </p:nvSpPr>
        <p:spPr/>
        <p:txBody>
          <a:bodyPr/>
          <a:lstStyle/>
          <a:p>
            <a:fld id="{86CB4B4D-7CA3-9044-876B-883B54F8677D}" type="slidenum">
              <a:rPr lang="en-US" smtClean="0"/>
              <a:pPr/>
              <a:t>11</a:t>
            </a:fld>
            <a:endParaRPr lang="en-US" dirty="0"/>
          </a:p>
        </p:txBody>
      </p:sp>
      <p:sp>
        <p:nvSpPr>
          <p:cNvPr id="4" name="Text Placeholder 3"/>
          <p:cNvSpPr>
            <a:spLocks noGrp="1"/>
          </p:cNvSpPr>
          <p:nvPr>
            <p:ph type="body" sz="quarter" idx="12"/>
          </p:nvPr>
        </p:nvSpPr>
        <p:spPr/>
        <p:txBody>
          <a:bodyPr/>
          <a:lstStyle/>
          <a:p>
            <a:r>
              <a:rPr lang="en-US" dirty="0" smtClean="0"/>
              <a:t>R&amp;D Credit is Permanent / Enhancements</a:t>
            </a:r>
            <a:endParaRPr lang="en-US" dirty="0"/>
          </a:p>
        </p:txBody>
      </p:sp>
      <p:sp>
        <p:nvSpPr>
          <p:cNvPr id="5" name="Text Placeholder 4"/>
          <p:cNvSpPr>
            <a:spLocks noGrp="1"/>
          </p:cNvSpPr>
          <p:nvPr>
            <p:ph type="body" sz="quarter" idx="14"/>
          </p:nvPr>
        </p:nvSpPr>
        <p:spPr/>
        <p:txBody>
          <a:bodyPr>
            <a:normAutofit/>
          </a:bodyPr>
          <a:lstStyle/>
          <a:p>
            <a:r>
              <a:rPr lang="en-US" dirty="0" smtClean="0"/>
              <a:t>Effective January 1, 2015, the R&amp;D tax credit became permanent. </a:t>
            </a:r>
            <a:r>
              <a:rPr lang="en-US" sz="1800" dirty="0" smtClean="0"/>
              <a:t/>
            </a:r>
            <a:br>
              <a:rPr lang="en-US" sz="1800" dirty="0" smtClean="0"/>
            </a:br>
            <a:endParaRPr lang="en-US" sz="1800" dirty="0" smtClean="0"/>
          </a:p>
          <a:p>
            <a:r>
              <a:rPr lang="en-US" dirty="0" smtClean="0"/>
              <a:t>Effective January 1, 2016:</a:t>
            </a:r>
          </a:p>
          <a:p>
            <a:pPr marL="594360" lvl="2">
              <a:spcBef>
                <a:spcPts val="1000"/>
              </a:spcBef>
              <a:buFont typeface="Arial" panose="020B0604020202020204" pitchFamily="34" charset="0"/>
              <a:buChar char="•"/>
            </a:pPr>
            <a:r>
              <a:rPr lang="en-US" sz="1900" dirty="0" smtClean="0"/>
              <a:t>The credit will be able to offset Alternative Minimum Tax (AMT) for eligible small businesses, companies with less than $50 million in gross receipts. </a:t>
            </a:r>
            <a:endParaRPr lang="en-US" sz="1900" dirty="0"/>
          </a:p>
          <a:p>
            <a:pPr marL="594360" lvl="2">
              <a:spcBef>
                <a:spcPts val="1000"/>
              </a:spcBef>
              <a:buFont typeface="Arial" panose="020B0604020202020204" pitchFamily="34" charset="0"/>
              <a:buChar char="•"/>
            </a:pPr>
            <a:r>
              <a:rPr lang="en-US" sz="1900" dirty="0" smtClean="0"/>
              <a:t>Start-up companies, whether corporations or partnerships, can apply the credit to offset up to $250,000 in payroll taxes.  Start-ups are defined as businesses with less than $5 million in gross receipts in the current year and less than five years of historical gross receipts.</a:t>
            </a:r>
            <a:endParaRPr lang="en-US" sz="1900" dirty="0"/>
          </a:p>
        </p:txBody>
      </p:sp>
    </p:spTree>
    <p:extLst>
      <p:ext uri="{BB962C8B-B14F-4D97-AF65-F5344CB8AC3E}">
        <p14:creationId xmlns="" xmlns:p14="http://schemas.microsoft.com/office/powerpoint/2010/main" val="330919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CB4B4D-7CA3-9044-876B-883B54F8677D}" type="slidenum">
              <a:rPr lang="en-US" smtClean="0"/>
              <a:pPr/>
              <a:t>12</a:t>
            </a:fld>
            <a:endParaRPr lang="en-US" dirty="0"/>
          </a:p>
        </p:txBody>
      </p:sp>
      <p:sp>
        <p:nvSpPr>
          <p:cNvPr id="6" name="Text Placeholder 5"/>
          <p:cNvSpPr>
            <a:spLocks noGrp="1"/>
          </p:cNvSpPr>
          <p:nvPr>
            <p:ph type="body" sz="quarter" idx="12"/>
          </p:nvPr>
        </p:nvSpPr>
        <p:spPr/>
        <p:txBody>
          <a:bodyPr/>
          <a:lstStyle/>
          <a:p>
            <a:r>
              <a:rPr lang="en-US" dirty="0" smtClean="0"/>
              <a:t>What Is Cost Segregation:</a:t>
            </a:r>
            <a:endParaRPr lang="en-US" dirty="0"/>
          </a:p>
        </p:txBody>
      </p:sp>
      <p:sp>
        <p:nvSpPr>
          <p:cNvPr id="9" name="Content Placeholder 2"/>
          <p:cNvSpPr>
            <a:spLocks noGrp="1"/>
          </p:cNvSpPr>
          <p:nvPr>
            <p:ph type="body" sz="quarter" idx="14"/>
          </p:nvPr>
        </p:nvSpPr>
        <p:spPr>
          <a:xfrm>
            <a:off x="463550" y="1279525"/>
            <a:ext cx="8261350" cy="4629150"/>
          </a:xfrm>
        </p:spPr>
        <p:txBody>
          <a:bodyPr>
            <a:normAutofit/>
          </a:bodyPr>
          <a:lstStyle/>
          <a:p>
            <a:r>
              <a:rPr lang="en-US" dirty="0" smtClean="0"/>
              <a:t>What Does Cost Segregation Do?</a:t>
            </a:r>
            <a:br>
              <a:rPr lang="en-US" dirty="0" smtClean="0"/>
            </a:br>
            <a:r>
              <a:rPr lang="en-US" sz="1400" dirty="0" smtClean="0"/>
              <a:t>Identifies Building Components and Site Improvements with Shorter Depreciable Lives.</a:t>
            </a:r>
            <a:br>
              <a:rPr lang="en-US" sz="1400" dirty="0" smtClean="0"/>
            </a:br>
            <a:r>
              <a:rPr lang="en-US" sz="1400" dirty="0" smtClean="0"/>
              <a:t/>
            </a:r>
            <a:br>
              <a:rPr lang="en-US" sz="1400" dirty="0" smtClean="0"/>
            </a:br>
            <a:endParaRPr lang="en-US" sz="1400" dirty="0" smtClean="0"/>
          </a:p>
          <a:p>
            <a:r>
              <a:rPr lang="en-US" dirty="0" smtClean="0"/>
              <a:t>What Are The Benefits?</a:t>
            </a:r>
            <a:br>
              <a:rPr lang="en-US" dirty="0" smtClean="0"/>
            </a:br>
            <a:r>
              <a:rPr lang="en-US" sz="1400" dirty="0" smtClean="0"/>
              <a:t>Accelerate Depreciation Which Creates Cash Flow.</a:t>
            </a:r>
            <a:br>
              <a:rPr lang="en-US" sz="1400" dirty="0" smtClean="0"/>
            </a:br>
            <a:r>
              <a:rPr lang="en-US" sz="1400" dirty="0" smtClean="0"/>
              <a:t/>
            </a:r>
            <a:br>
              <a:rPr lang="en-US" sz="1400" dirty="0" smtClean="0"/>
            </a:br>
            <a:endParaRPr lang="en-US" sz="1400" dirty="0" smtClean="0"/>
          </a:p>
          <a:p>
            <a:r>
              <a:rPr lang="en-US" dirty="0" smtClean="0"/>
              <a:t>What Qualifies?</a:t>
            </a:r>
            <a:br>
              <a:rPr lang="en-US" dirty="0" smtClean="0"/>
            </a:br>
            <a:r>
              <a:rPr lang="en-US" sz="1400" dirty="0" smtClean="0"/>
              <a:t>Site/Land Improvements, Finish-Out, Mechanical, Electrical</a:t>
            </a:r>
            <a:br>
              <a:rPr lang="en-US" sz="1400" dirty="0" smtClean="0"/>
            </a:br>
            <a:r>
              <a:rPr lang="en-US" sz="1400" dirty="0" smtClean="0"/>
              <a:t/>
            </a:r>
            <a:br>
              <a:rPr lang="en-US" sz="1400" dirty="0" smtClean="0"/>
            </a:br>
            <a:endParaRPr lang="en-US" sz="1400" dirty="0" smtClean="0"/>
          </a:p>
          <a:p>
            <a:r>
              <a:rPr lang="en-US" dirty="0" smtClean="0"/>
              <a:t>When Does It Make Sense?</a:t>
            </a:r>
            <a:br>
              <a:rPr lang="en-US" dirty="0" smtClean="0"/>
            </a:br>
            <a:r>
              <a:rPr lang="en-US" sz="1400" dirty="0" smtClean="0"/>
              <a:t>New Construction, Renovations/Leasehold Improvements, Acquisitions, Existing Real Estate</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CB4B4D-7CA3-9044-876B-883B54F8677D}" type="slidenum">
              <a:rPr lang="en-US" smtClean="0"/>
              <a:pPr/>
              <a:t>13</a:t>
            </a:fld>
            <a:endParaRPr lang="en-US" dirty="0"/>
          </a:p>
        </p:txBody>
      </p:sp>
      <p:sp>
        <p:nvSpPr>
          <p:cNvPr id="6" name="Text Placeholder 5"/>
          <p:cNvSpPr>
            <a:spLocks noGrp="1"/>
          </p:cNvSpPr>
          <p:nvPr>
            <p:ph type="body" sz="quarter" idx="12"/>
          </p:nvPr>
        </p:nvSpPr>
        <p:spPr/>
        <p:txBody>
          <a:bodyPr/>
          <a:lstStyle/>
          <a:p>
            <a:r>
              <a:rPr lang="en-US" dirty="0"/>
              <a:t>15 YEAR IMPROVEMENT PROPERTY</a:t>
            </a:r>
          </a:p>
        </p:txBody>
      </p:sp>
      <p:sp>
        <p:nvSpPr>
          <p:cNvPr id="8" name="Text Placeholder 7"/>
          <p:cNvSpPr>
            <a:spLocks noGrp="1"/>
          </p:cNvSpPr>
          <p:nvPr>
            <p:ph type="body" sz="quarter" idx="14"/>
          </p:nvPr>
        </p:nvSpPr>
        <p:spPr>
          <a:xfrm>
            <a:off x="314960" y="1097280"/>
            <a:ext cx="8564880" cy="5598160"/>
          </a:xfrm>
        </p:spPr>
        <p:txBody>
          <a:bodyPr>
            <a:normAutofit/>
          </a:bodyPr>
          <a:lstStyle/>
          <a:p>
            <a:r>
              <a:rPr lang="en-US" dirty="0" smtClean="0"/>
              <a:t>15-year qualified leasehold improvement property (QLHI) , qualified restaurant property (QRP) and qualified retail improvement property (QRIP)</a:t>
            </a:r>
          </a:p>
          <a:p>
            <a:pPr lvl="1"/>
            <a:r>
              <a:rPr lang="en-US" dirty="0" smtClean="0"/>
              <a:t>Path retroactively extends &amp; makes </a:t>
            </a:r>
            <a:r>
              <a:rPr lang="en-US" u="sng" dirty="0" smtClean="0"/>
              <a:t>permanent</a:t>
            </a:r>
            <a:r>
              <a:rPr lang="en-US" dirty="0" smtClean="0"/>
              <a:t> the inclusion of QLHI, QRIP &amp; QRP in the 15-year MACRS class for property placed in service after Dec. 31, 2014</a:t>
            </a:r>
          </a:p>
          <a:p>
            <a:pPr lvl="1"/>
            <a:r>
              <a:rPr lang="en-US" dirty="0" smtClean="0"/>
              <a:t>Under pre-Act law, the 15-year write-off didn't apply to property placed in service after 12/31/14.</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endParaRPr lang="en-US" dirty="0" smtClean="0"/>
          </a:p>
          <a:p>
            <a:endParaRPr lang="en-US" dirty="0"/>
          </a:p>
        </p:txBody>
      </p:sp>
      <p:graphicFrame>
        <p:nvGraphicFramePr>
          <p:cNvPr id="9" name="Table 8"/>
          <p:cNvGraphicFramePr>
            <a:graphicFrameLocks noGrp="1"/>
          </p:cNvGraphicFramePr>
          <p:nvPr/>
        </p:nvGraphicFramePr>
        <p:xfrm>
          <a:off x="1574800" y="3205481"/>
          <a:ext cx="6350000" cy="2372363"/>
        </p:xfrm>
        <a:graphic>
          <a:graphicData uri="http://schemas.openxmlformats.org/drawingml/2006/table">
            <a:tbl>
              <a:tblPr firstRow="1" bandRow="1">
                <a:tableStyleId>{5C22544A-7EE6-4342-B048-85BDC9FD1C3A}</a:tableStyleId>
              </a:tblPr>
              <a:tblGrid>
                <a:gridCol w="4084320"/>
                <a:gridCol w="1127760"/>
                <a:gridCol w="1137920"/>
              </a:tblGrid>
              <a:tr h="338909">
                <a:tc gridSpan="3">
                  <a:txBody>
                    <a:bodyPr/>
                    <a:lstStyle/>
                    <a:p>
                      <a:pPr algn="ctr"/>
                      <a:r>
                        <a:rPr lang="en-US" sz="1500" dirty="0" smtClean="0"/>
                        <a:t>§1250 Property Associated with Buildings &amp; Real Estate</a:t>
                      </a:r>
                      <a:endParaRPr lang="en-US" sz="1500" dirty="0"/>
                    </a:p>
                  </a:txBody>
                  <a:tcPr/>
                </a:tc>
                <a:tc hMerge="1">
                  <a:txBody>
                    <a:bodyPr/>
                    <a:lstStyle/>
                    <a:p>
                      <a:endParaRPr lang="en-US"/>
                    </a:p>
                  </a:txBody>
                  <a:tcPr/>
                </a:tc>
                <a:tc hMerge="1">
                  <a:txBody>
                    <a:bodyPr/>
                    <a:lstStyle/>
                    <a:p>
                      <a:endParaRPr lang="en-US" dirty="0"/>
                    </a:p>
                  </a:txBody>
                  <a:tcPr/>
                </a:tc>
              </a:tr>
              <a:tr h="338909">
                <a:tc>
                  <a:txBody>
                    <a:bodyPr/>
                    <a:lstStyle/>
                    <a:p>
                      <a:r>
                        <a:rPr lang="en-US" sz="1500" dirty="0" smtClean="0"/>
                        <a:t>Non-Residential Real Property</a:t>
                      </a:r>
                      <a:endParaRPr lang="en-US" sz="1500" dirty="0"/>
                    </a:p>
                  </a:txBody>
                  <a:tcPr/>
                </a:tc>
                <a:tc>
                  <a:txBody>
                    <a:bodyPr/>
                    <a:lstStyle/>
                    <a:p>
                      <a:pPr algn="ctr"/>
                      <a:r>
                        <a:rPr lang="en-US" sz="1500" dirty="0" smtClean="0"/>
                        <a:t>39</a:t>
                      </a:r>
                      <a:r>
                        <a:rPr lang="en-US" sz="1500" baseline="0" dirty="0" smtClean="0"/>
                        <a:t> </a:t>
                      </a:r>
                      <a:r>
                        <a:rPr lang="en-US" sz="1500" dirty="0" smtClean="0"/>
                        <a:t>Year</a:t>
                      </a:r>
                      <a:endParaRPr lang="en-US" sz="1500" dirty="0"/>
                    </a:p>
                  </a:txBody>
                  <a:tcPr/>
                </a:tc>
                <a:tc>
                  <a:txBody>
                    <a:bodyPr/>
                    <a:lstStyle/>
                    <a:p>
                      <a:pPr algn="ctr"/>
                      <a:r>
                        <a:rPr lang="en-US" sz="1500" dirty="0" smtClean="0"/>
                        <a:t>SL</a:t>
                      </a:r>
                      <a:endParaRPr lang="en-US" sz="1500" dirty="0"/>
                    </a:p>
                  </a:txBody>
                  <a:tcPr/>
                </a:tc>
              </a:tr>
              <a:tr h="338909">
                <a:tc>
                  <a:txBody>
                    <a:bodyPr/>
                    <a:lstStyle/>
                    <a:p>
                      <a:r>
                        <a:rPr lang="en-US" sz="1500" dirty="0" smtClean="0"/>
                        <a:t>Residential Real property</a:t>
                      </a:r>
                      <a:endParaRPr lang="en-US" sz="1500" dirty="0"/>
                    </a:p>
                  </a:txBody>
                  <a:tcPr/>
                </a:tc>
                <a:tc>
                  <a:txBody>
                    <a:bodyPr/>
                    <a:lstStyle/>
                    <a:p>
                      <a:pPr algn="ctr"/>
                      <a:r>
                        <a:rPr lang="en-US" sz="1500" dirty="0" smtClean="0"/>
                        <a:t>27.5 Year</a:t>
                      </a:r>
                      <a:endParaRPr lang="en-US" sz="1500" dirty="0"/>
                    </a:p>
                  </a:txBody>
                  <a:tcPr/>
                </a:tc>
                <a:tc>
                  <a:txBody>
                    <a:bodyPr/>
                    <a:lstStyle/>
                    <a:p>
                      <a:pPr algn="ctr"/>
                      <a:r>
                        <a:rPr lang="en-US" sz="1500" dirty="0" smtClean="0"/>
                        <a:t>SL</a:t>
                      </a:r>
                      <a:endParaRPr lang="en-US" sz="1500" dirty="0"/>
                    </a:p>
                  </a:txBody>
                  <a:tcPr/>
                </a:tc>
              </a:tr>
              <a:tr h="338909">
                <a:tc>
                  <a:txBody>
                    <a:bodyPr/>
                    <a:lstStyle/>
                    <a:p>
                      <a:r>
                        <a:rPr lang="en-US" sz="1500" dirty="0" smtClean="0"/>
                        <a:t>Site Improvements</a:t>
                      </a:r>
                      <a:endParaRPr lang="en-US" sz="1500" dirty="0"/>
                    </a:p>
                  </a:txBody>
                  <a:tcPr/>
                </a:tc>
                <a:tc>
                  <a:txBody>
                    <a:bodyPr/>
                    <a:lstStyle/>
                    <a:p>
                      <a:pPr algn="ctr"/>
                      <a:r>
                        <a:rPr lang="en-US" sz="1500" dirty="0" smtClean="0"/>
                        <a:t>15</a:t>
                      </a:r>
                      <a:r>
                        <a:rPr lang="en-US" sz="1500" baseline="0" dirty="0" smtClean="0"/>
                        <a:t> </a:t>
                      </a:r>
                      <a:r>
                        <a:rPr lang="en-US" sz="1500" dirty="0" smtClean="0"/>
                        <a:t>Year</a:t>
                      </a:r>
                      <a:endParaRPr lang="en-US" sz="1500" dirty="0"/>
                    </a:p>
                  </a:txBody>
                  <a:tcPr/>
                </a:tc>
                <a:tc>
                  <a:txBody>
                    <a:bodyPr/>
                    <a:lstStyle/>
                    <a:p>
                      <a:pPr algn="ctr"/>
                      <a:r>
                        <a:rPr lang="en-US" sz="1500" dirty="0" smtClean="0"/>
                        <a:t>150%DB</a:t>
                      </a:r>
                      <a:endParaRPr lang="en-US" sz="1500" dirty="0"/>
                    </a:p>
                  </a:txBody>
                  <a:tcPr/>
                </a:tc>
              </a:tr>
              <a:tr h="338909">
                <a:tc>
                  <a:txBody>
                    <a:bodyPr/>
                    <a:lstStyle/>
                    <a:p>
                      <a:r>
                        <a:rPr lang="en-US" sz="1500" dirty="0" smtClean="0"/>
                        <a:t>Qualified Leasehold Improvements (QLHI)</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15</a:t>
                      </a:r>
                      <a:r>
                        <a:rPr lang="en-US" sz="1500" baseline="0" dirty="0" smtClean="0"/>
                        <a:t> </a:t>
                      </a:r>
                      <a:r>
                        <a:rPr lang="en-US" sz="1500" dirty="0" smtClean="0"/>
                        <a:t>Year</a:t>
                      </a:r>
                    </a:p>
                  </a:txBody>
                  <a:tcPr/>
                </a:tc>
                <a:tc>
                  <a:txBody>
                    <a:bodyPr/>
                    <a:lstStyle/>
                    <a:p>
                      <a:pPr algn="ctr"/>
                      <a:r>
                        <a:rPr lang="en-US" sz="1500" dirty="0" smtClean="0"/>
                        <a:t>SL</a:t>
                      </a:r>
                      <a:endParaRPr lang="en-US" sz="1500" dirty="0"/>
                    </a:p>
                  </a:txBody>
                  <a:tcPr/>
                </a:tc>
              </a:tr>
              <a:tr h="338909">
                <a:tc>
                  <a:txBody>
                    <a:bodyPr/>
                    <a:lstStyle/>
                    <a:p>
                      <a:r>
                        <a:rPr lang="en-US" sz="1500" dirty="0" smtClean="0"/>
                        <a:t>Qualified Retail Improvements (QRIP)</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15</a:t>
                      </a:r>
                      <a:r>
                        <a:rPr lang="en-US" sz="1500" baseline="0" dirty="0" smtClean="0"/>
                        <a:t> </a:t>
                      </a:r>
                      <a:r>
                        <a:rPr lang="en-US" sz="1500" dirty="0" smtClean="0"/>
                        <a:t>Year</a:t>
                      </a:r>
                    </a:p>
                  </a:txBody>
                  <a:tcPr/>
                </a:tc>
                <a:tc>
                  <a:txBody>
                    <a:bodyPr/>
                    <a:lstStyle/>
                    <a:p>
                      <a:pPr algn="ctr"/>
                      <a:r>
                        <a:rPr lang="en-US" sz="1500" dirty="0" smtClean="0"/>
                        <a:t>SL</a:t>
                      </a:r>
                      <a:endParaRPr lang="en-US" sz="1500" dirty="0"/>
                    </a:p>
                  </a:txBody>
                  <a:tcPr/>
                </a:tc>
              </a:tr>
              <a:tr h="338909">
                <a:tc>
                  <a:txBody>
                    <a:bodyPr/>
                    <a:lstStyle/>
                    <a:p>
                      <a:r>
                        <a:rPr lang="en-US" sz="1500" dirty="0" smtClean="0"/>
                        <a:t>Qualified Restaurant Improvements (QRP)</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15</a:t>
                      </a:r>
                      <a:r>
                        <a:rPr lang="en-US" sz="1500" baseline="0" dirty="0" smtClean="0"/>
                        <a:t> </a:t>
                      </a:r>
                      <a:r>
                        <a:rPr lang="en-US" sz="1500" dirty="0" smtClean="0"/>
                        <a:t>Year</a:t>
                      </a:r>
                    </a:p>
                  </a:txBody>
                  <a:tcPr/>
                </a:tc>
                <a:tc>
                  <a:txBody>
                    <a:bodyPr/>
                    <a:lstStyle/>
                    <a:p>
                      <a:pPr algn="ctr"/>
                      <a:r>
                        <a:rPr lang="en-US" sz="1500" dirty="0" smtClean="0"/>
                        <a:t>SL</a:t>
                      </a:r>
                      <a:endParaRPr lang="en-US" sz="1500" dirty="0"/>
                    </a:p>
                  </a:txBody>
                  <a:tcPr/>
                </a:tc>
              </a:tr>
            </a:tbl>
          </a:graphicData>
        </a:graphic>
      </p:graphicFrame>
      <p:sp>
        <p:nvSpPr>
          <p:cNvPr id="10" name="Left Bracket 9"/>
          <p:cNvSpPr/>
          <p:nvPr/>
        </p:nvSpPr>
        <p:spPr>
          <a:xfrm>
            <a:off x="1249680" y="4531360"/>
            <a:ext cx="355600" cy="1016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rot="16200000">
            <a:off x="827371" y="4881209"/>
            <a:ext cx="651579" cy="276999"/>
          </a:xfrm>
          <a:prstGeom prst="rect">
            <a:avLst/>
          </a:prstGeom>
          <a:noFill/>
        </p:spPr>
        <p:txBody>
          <a:bodyPr wrap="square" rtlCol="0">
            <a:spAutoFit/>
          </a:bodyPr>
          <a:lstStyle/>
          <a:p>
            <a:pPr algn="ctr"/>
            <a:r>
              <a:rPr lang="en-US" sz="1200" b="1" dirty="0" smtClean="0"/>
              <a:t>PATH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CB4B4D-7CA3-9044-876B-883B54F8677D}" type="slidenum">
              <a:rPr lang="en-US" smtClean="0"/>
              <a:pPr/>
              <a:t>14</a:t>
            </a:fld>
            <a:endParaRPr lang="en-US" dirty="0"/>
          </a:p>
        </p:txBody>
      </p:sp>
      <p:sp>
        <p:nvSpPr>
          <p:cNvPr id="6" name="Text Placeholder 5"/>
          <p:cNvSpPr>
            <a:spLocks noGrp="1"/>
          </p:cNvSpPr>
          <p:nvPr>
            <p:ph type="body" sz="quarter" idx="12"/>
          </p:nvPr>
        </p:nvSpPr>
        <p:spPr/>
        <p:txBody>
          <a:bodyPr/>
          <a:lstStyle/>
          <a:p>
            <a:r>
              <a:rPr lang="en-US" dirty="0"/>
              <a:t>Qualified Improvement Property (QIP)</a:t>
            </a:r>
          </a:p>
        </p:txBody>
      </p:sp>
      <p:sp>
        <p:nvSpPr>
          <p:cNvPr id="9" name="Content Placeholder 2"/>
          <p:cNvSpPr>
            <a:spLocks noGrp="1"/>
          </p:cNvSpPr>
          <p:nvPr>
            <p:ph type="body" sz="quarter" idx="14"/>
          </p:nvPr>
        </p:nvSpPr>
        <p:spPr>
          <a:xfrm>
            <a:off x="463550" y="1279525"/>
            <a:ext cx="8261350" cy="4629150"/>
          </a:xfrm>
        </p:spPr>
        <p:txBody>
          <a:bodyPr>
            <a:normAutofit lnSpcReduction="10000"/>
          </a:bodyPr>
          <a:lstStyle/>
          <a:p>
            <a:r>
              <a:rPr lang="en-US" dirty="0" smtClean="0"/>
              <a:t>Qualified Improvement Property (QIP):</a:t>
            </a:r>
          </a:p>
          <a:p>
            <a:pPr lvl="1"/>
            <a:r>
              <a:rPr lang="en-US" dirty="0" smtClean="0"/>
              <a:t>Begins in 2016</a:t>
            </a:r>
          </a:p>
          <a:p>
            <a:pPr lvl="1"/>
            <a:r>
              <a:rPr lang="en-US" dirty="0" smtClean="0"/>
              <a:t>Improvements placed in service after original </a:t>
            </a:r>
            <a:r>
              <a:rPr lang="en-US" u="sng" dirty="0" smtClean="0"/>
              <a:t>39-year building</a:t>
            </a:r>
            <a:r>
              <a:rPr lang="en-US" dirty="0" smtClean="0"/>
              <a:t>;</a:t>
            </a:r>
          </a:p>
          <a:p>
            <a:pPr lvl="1"/>
            <a:r>
              <a:rPr lang="en-US" dirty="0" smtClean="0"/>
              <a:t>Rules that are similar to Qualified Leasehold Improvement (QLHI) property:</a:t>
            </a:r>
          </a:p>
          <a:p>
            <a:pPr lvl="2"/>
            <a:r>
              <a:rPr lang="en-US" dirty="0" smtClean="0"/>
              <a:t>Interior portion of a building;</a:t>
            </a:r>
          </a:p>
          <a:p>
            <a:pPr lvl="2"/>
            <a:r>
              <a:rPr lang="en-US" dirty="0" smtClean="0"/>
              <a:t>Not an elevator or escalator;</a:t>
            </a:r>
          </a:p>
          <a:p>
            <a:pPr lvl="2"/>
            <a:r>
              <a:rPr lang="en-US" dirty="0" smtClean="0"/>
              <a:t>Not the interior structural framework of the building.</a:t>
            </a:r>
          </a:p>
          <a:p>
            <a:pPr lvl="1"/>
            <a:r>
              <a:rPr lang="en-US" dirty="0" smtClean="0"/>
              <a:t>Rules that do not follow (QLHI):</a:t>
            </a:r>
          </a:p>
          <a:p>
            <a:pPr lvl="2"/>
            <a:r>
              <a:rPr lang="en-US" dirty="0" smtClean="0"/>
              <a:t>3-year rule</a:t>
            </a:r>
          </a:p>
          <a:p>
            <a:pPr lvl="2"/>
            <a:r>
              <a:rPr lang="en-US" dirty="0" smtClean="0"/>
              <a:t>Lease rule</a:t>
            </a:r>
          </a:p>
          <a:p>
            <a:pPr lvl="2"/>
            <a:r>
              <a:rPr lang="en-US" dirty="0" smtClean="0"/>
              <a:t>Common area rule</a:t>
            </a:r>
          </a:p>
          <a:p>
            <a:r>
              <a:rPr lang="en-US" dirty="0" smtClean="0"/>
              <a:t>QIP </a:t>
            </a:r>
            <a:r>
              <a:rPr lang="en-US" u="sng" dirty="0" smtClean="0"/>
              <a:t>does not </a:t>
            </a:r>
            <a:r>
              <a:rPr lang="en-US" dirty="0" smtClean="0"/>
              <a:t>define a type of §1250 property. It defines </a:t>
            </a:r>
            <a:r>
              <a:rPr lang="en-US" u="sng" dirty="0" smtClean="0"/>
              <a:t>which</a:t>
            </a:r>
            <a:r>
              <a:rPr lang="en-US" dirty="0" smtClean="0"/>
              <a:t> §1250 property receives bonus depreciation</a:t>
            </a:r>
          </a:p>
          <a:p>
            <a:r>
              <a:rPr lang="en-US" dirty="0" smtClean="0"/>
              <a:t>QIP bonus applies to all QLHI, all QRIP, and most QRP.</a:t>
            </a:r>
          </a:p>
          <a:p>
            <a:r>
              <a:rPr lang="en-US" dirty="0" smtClean="0"/>
              <a:t>It applies to </a:t>
            </a:r>
            <a:r>
              <a:rPr lang="en-US" u="sng" dirty="0" smtClean="0"/>
              <a:t>some</a:t>
            </a:r>
            <a:r>
              <a:rPr lang="en-US" dirty="0" smtClean="0"/>
              <a:t> §1250 improvements that are not QLHI, QRIP or QRP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6CB4B4D-7CA3-9044-876B-883B54F8677D}" type="slidenum">
              <a:rPr lang="en-US" smtClean="0"/>
              <a:pPr/>
              <a:t>15</a:t>
            </a:fld>
            <a:endParaRPr lang="en-US" dirty="0"/>
          </a:p>
        </p:txBody>
      </p:sp>
      <p:sp>
        <p:nvSpPr>
          <p:cNvPr id="5" name="Text Placeholder 4"/>
          <p:cNvSpPr>
            <a:spLocks noGrp="1"/>
          </p:cNvSpPr>
          <p:nvPr>
            <p:ph type="body" sz="quarter" idx="12"/>
          </p:nvPr>
        </p:nvSpPr>
        <p:spPr/>
        <p:txBody>
          <a:bodyPr/>
          <a:lstStyle/>
          <a:p>
            <a:r>
              <a:rPr lang="en-US" dirty="0"/>
              <a:t>Qualified Improvement Property (QIP</a:t>
            </a:r>
            <a:r>
              <a:rPr lang="en-US" dirty="0" smtClean="0"/>
              <a:t>)</a:t>
            </a:r>
            <a:endParaRPr lang="en-US" dirty="0"/>
          </a:p>
        </p:txBody>
      </p:sp>
      <p:sp>
        <p:nvSpPr>
          <p:cNvPr id="6" name="Text Placeholder 5"/>
          <p:cNvSpPr>
            <a:spLocks noGrp="1"/>
          </p:cNvSpPr>
          <p:nvPr>
            <p:ph type="body" sz="quarter" idx="14"/>
          </p:nvPr>
        </p:nvSpPr>
        <p:spPr>
          <a:xfrm>
            <a:off x="463550" y="1279524"/>
            <a:ext cx="3996690" cy="4989195"/>
          </a:xfrm>
        </p:spPr>
        <p:txBody>
          <a:bodyPr>
            <a:normAutofit fontScale="92500" lnSpcReduction="10000"/>
          </a:bodyPr>
          <a:lstStyle/>
          <a:p>
            <a:r>
              <a:rPr lang="en-US" dirty="0" smtClean="0"/>
              <a:t>QIP Example’s Assumptions;</a:t>
            </a:r>
          </a:p>
          <a:p>
            <a:pPr lvl="1"/>
            <a:r>
              <a:rPr lang="en-US" dirty="0" smtClean="0"/>
              <a:t>Improvements placed in service after original </a:t>
            </a:r>
            <a:r>
              <a:rPr lang="en-US" u="sng" dirty="0" smtClean="0"/>
              <a:t>nonresidential</a:t>
            </a:r>
            <a:r>
              <a:rPr lang="en-US" dirty="0" smtClean="0"/>
              <a:t> real property building;</a:t>
            </a:r>
          </a:p>
          <a:p>
            <a:pPr lvl="1"/>
            <a:r>
              <a:rPr lang="en-US" dirty="0" smtClean="0"/>
              <a:t>Interior portion of a building;</a:t>
            </a:r>
          </a:p>
          <a:p>
            <a:pPr lvl="1"/>
            <a:r>
              <a:rPr lang="en-US" dirty="0" smtClean="0"/>
              <a:t>Not an elevator or escalator;</a:t>
            </a:r>
          </a:p>
          <a:p>
            <a:pPr lvl="1"/>
            <a:r>
              <a:rPr lang="en-US" dirty="0" smtClean="0"/>
              <a:t>Not the interior structural framework of the building.</a:t>
            </a:r>
          </a:p>
          <a:p>
            <a:r>
              <a:rPr lang="en-US" dirty="0" smtClean="0"/>
              <a:t>The building does not qualify when initially placed into service; but, most subsequent interior improvements would qualify, such as;</a:t>
            </a:r>
          </a:p>
          <a:p>
            <a:pPr lvl="1"/>
            <a:r>
              <a:rPr lang="en-US" dirty="0" smtClean="0"/>
              <a:t>HVAC,</a:t>
            </a:r>
          </a:p>
          <a:p>
            <a:pPr lvl="1"/>
            <a:r>
              <a:rPr lang="en-US" dirty="0" smtClean="0"/>
              <a:t>Electrical,</a:t>
            </a:r>
          </a:p>
          <a:p>
            <a:pPr lvl="1"/>
            <a:r>
              <a:rPr lang="en-US" dirty="0" smtClean="0"/>
              <a:t>Partition walls,</a:t>
            </a:r>
          </a:p>
          <a:p>
            <a:pPr lvl="1"/>
            <a:r>
              <a:rPr lang="en-US" dirty="0" smtClean="0"/>
              <a:t>Doors,</a:t>
            </a:r>
          </a:p>
          <a:p>
            <a:pPr lvl="1"/>
            <a:r>
              <a:rPr lang="en-US" dirty="0" smtClean="0"/>
              <a:t>Ceilings,</a:t>
            </a:r>
          </a:p>
          <a:p>
            <a:pPr lvl="1"/>
            <a:r>
              <a:rPr lang="en-US" dirty="0" smtClean="0"/>
              <a:t>Ceramic Tile,</a:t>
            </a:r>
          </a:p>
          <a:p>
            <a:pPr lvl="1"/>
            <a:r>
              <a:rPr lang="en-US" dirty="0" smtClean="0"/>
              <a:t>Etc…</a:t>
            </a:r>
          </a:p>
        </p:txBody>
      </p:sp>
      <p:pic>
        <p:nvPicPr>
          <p:cNvPr id="1026" name="Picture 2" descr="http://www.whirlwindsteel.com/elements/images/products/building/columnAndBeam.jpg"/>
          <p:cNvPicPr>
            <a:picLocks noChangeAspect="1" noChangeArrowheads="1"/>
          </p:cNvPicPr>
          <p:nvPr/>
        </p:nvPicPr>
        <p:blipFill>
          <a:blip r:embed="rId2" cstate="print"/>
          <a:srcRect/>
          <a:stretch>
            <a:fillRect/>
          </a:stretch>
        </p:blipFill>
        <p:spPr bwMode="auto">
          <a:xfrm>
            <a:off x="4498657" y="1301115"/>
            <a:ext cx="4418648" cy="284416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816246" y="6436997"/>
            <a:ext cx="166713" cy="161583"/>
          </a:xfrm>
        </p:spPr>
        <p:txBody>
          <a:bodyPr/>
          <a:lstStyle/>
          <a:p>
            <a:fld id="{86CB4B4D-7CA3-9044-876B-883B54F8677D}" type="slidenum">
              <a:rPr lang="en-US" smtClean="0"/>
              <a:pPr/>
              <a:t>16</a:t>
            </a:fld>
            <a:endParaRPr lang="en-US" dirty="0"/>
          </a:p>
        </p:txBody>
      </p:sp>
      <p:sp>
        <p:nvSpPr>
          <p:cNvPr id="6" name="Text Placeholder 5"/>
          <p:cNvSpPr>
            <a:spLocks noGrp="1"/>
          </p:cNvSpPr>
          <p:nvPr>
            <p:ph type="body" sz="quarter" idx="12"/>
          </p:nvPr>
        </p:nvSpPr>
        <p:spPr/>
        <p:txBody>
          <a:bodyPr/>
          <a:lstStyle/>
          <a:p>
            <a:r>
              <a:rPr lang="en-US" dirty="0" smtClean="0"/>
              <a:t>Bonus Depreciation</a:t>
            </a:r>
            <a:endParaRPr lang="en-US" dirty="0"/>
          </a:p>
        </p:txBody>
      </p:sp>
      <p:sp>
        <p:nvSpPr>
          <p:cNvPr id="9" name="Content Placeholder 2"/>
          <p:cNvSpPr>
            <a:spLocks noGrp="1"/>
          </p:cNvSpPr>
          <p:nvPr>
            <p:ph type="body" sz="quarter" idx="14"/>
          </p:nvPr>
        </p:nvSpPr>
        <p:spPr>
          <a:xfrm>
            <a:off x="433070" y="1086485"/>
            <a:ext cx="8528050" cy="5121275"/>
          </a:xfrm>
        </p:spPr>
        <p:txBody>
          <a:bodyPr>
            <a:normAutofit/>
          </a:bodyPr>
          <a:lstStyle/>
          <a:p>
            <a:r>
              <a:rPr lang="en-US" dirty="0" smtClean="0"/>
              <a:t>2015 - 2017	50% Bonus Depreciation is the same</a:t>
            </a:r>
          </a:p>
          <a:p>
            <a:r>
              <a:rPr lang="en-US" dirty="0" smtClean="0"/>
              <a:t>2018		Bonus depreciation drops to 40%</a:t>
            </a:r>
          </a:p>
          <a:p>
            <a:r>
              <a:rPr lang="en-US" dirty="0" smtClean="0"/>
              <a:t>2019		Bonus depreciation drops to 30%</a:t>
            </a:r>
          </a:p>
          <a:p>
            <a:r>
              <a:rPr lang="en-US" dirty="0" smtClean="0"/>
              <a:t>2020+		It disappears after 2019</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Starting in 2016, QLHI bonus depreciation is replaced by Qualified Improvement Property bonus depreciation. </a:t>
            </a:r>
          </a:p>
        </p:txBody>
      </p:sp>
      <p:graphicFrame>
        <p:nvGraphicFramePr>
          <p:cNvPr id="10" name="Diagram 9"/>
          <p:cNvGraphicFramePr/>
          <p:nvPr/>
        </p:nvGraphicFramePr>
        <p:xfrm>
          <a:off x="2245360" y="2230582"/>
          <a:ext cx="6786880" cy="3072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Bracket 10"/>
          <p:cNvSpPr/>
          <p:nvPr/>
        </p:nvSpPr>
        <p:spPr>
          <a:xfrm rot="16200000">
            <a:off x="2550159" y="3850640"/>
            <a:ext cx="792481" cy="225552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Left Bracket 11"/>
          <p:cNvSpPr/>
          <p:nvPr/>
        </p:nvSpPr>
        <p:spPr>
          <a:xfrm rot="16200000">
            <a:off x="4434839" y="4231640"/>
            <a:ext cx="792481" cy="149352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Left Bracket 12"/>
          <p:cNvSpPr/>
          <p:nvPr/>
        </p:nvSpPr>
        <p:spPr>
          <a:xfrm rot="16200000">
            <a:off x="5689599" y="4470400"/>
            <a:ext cx="792481" cy="1016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Left Bracket 13"/>
          <p:cNvSpPr/>
          <p:nvPr/>
        </p:nvSpPr>
        <p:spPr>
          <a:xfrm rot="16200000">
            <a:off x="6553199" y="4622800"/>
            <a:ext cx="792481" cy="7112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2377440" y="4998720"/>
            <a:ext cx="1198880" cy="307777"/>
          </a:xfrm>
          <a:prstGeom prst="rect">
            <a:avLst/>
          </a:prstGeom>
          <a:noFill/>
        </p:spPr>
        <p:txBody>
          <a:bodyPr wrap="square" rtlCol="0">
            <a:spAutoFit/>
          </a:bodyPr>
          <a:lstStyle/>
          <a:p>
            <a:r>
              <a:rPr lang="en-US" sz="1400" b="1" dirty="0" smtClean="0"/>
              <a:t>2015 - 2017</a:t>
            </a:r>
          </a:p>
        </p:txBody>
      </p:sp>
      <p:sp>
        <p:nvSpPr>
          <p:cNvPr id="16" name="TextBox 15"/>
          <p:cNvSpPr txBox="1"/>
          <p:nvPr/>
        </p:nvSpPr>
        <p:spPr>
          <a:xfrm>
            <a:off x="4246880" y="4998720"/>
            <a:ext cx="1198880" cy="307777"/>
          </a:xfrm>
          <a:prstGeom prst="rect">
            <a:avLst/>
          </a:prstGeom>
          <a:noFill/>
        </p:spPr>
        <p:txBody>
          <a:bodyPr wrap="square" rtlCol="0">
            <a:spAutoFit/>
          </a:bodyPr>
          <a:lstStyle/>
          <a:p>
            <a:pPr algn="ctr"/>
            <a:r>
              <a:rPr lang="en-US" sz="1400" b="1" dirty="0" smtClean="0"/>
              <a:t>2018</a:t>
            </a:r>
          </a:p>
        </p:txBody>
      </p:sp>
      <p:sp>
        <p:nvSpPr>
          <p:cNvPr id="17" name="TextBox 16"/>
          <p:cNvSpPr txBox="1"/>
          <p:nvPr/>
        </p:nvSpPr>
        <p:spPr>
          <a:xfrm>
            <a:off x="5628640" y="4998720"/>
            <a:ext cx="934720" cy="307777"/>
          </a:xfrm>
          <a:prstGeom prst="rect">
            <a:avLst/>
          </a:prstGeom>
          <a:noFill/>
        </p:spPr>
        <p:txBody>
          <a:bodyPr wrap="square" rtlCol="0">
            <a:spAutoFit/>
          </a:bodyPr>
          <a:lstStyle/>
          <a:p>
            <a:pPr algn="ctr"/>
            <a:r>
              <a:rPr lang="en-US" sz="1400" b="1" dirty="0" smtClean="0"/>
              <a:t>2019</a:t>
            </a:r>
          </a:p>
        </p:txBody>
      </p:sp>
      <p:sp>
        <p:nvSpPr>
          <p:cNvPr id="18" name="TextBox 17"/>
          <p:cNvSpPr txBox="1"/>
          <p:nvPr/>
        </p:nvSpPr>
        <p:spPr>
          <a:xfrm>
            <a:off x="6604000" y="4998720"/>
            <a:ext cx="751840" cy="307777"/>
          </a:xfrm>
          <a:prstGeom prst="rect">
            <a:avLst/>
          </a:prstGeom>
          <a:noFill/>
        </p:spPr>
        <p:txBody>
          <a:bodyPr wrap="square" rtlCol="0">
            <a:spAutoFit/>
          </a:bodyPr>
          <a:lstStyle/>
          <a:p>
            <a:pPr algn="ctr"/>
            <a:r>
              <a:rPr lang="en-US" sz="1400" b="1" dirty="0" smtClean="0"/>
              <a:t>2020+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CB4B4D-7CA3-9044-876B-883B54F8677D}" type="slidenum">
              <a:rPr lang="en-US" smtClean="0"/>
              <a:pPr/>
              <a:t>17</a:t>
            </a:fld>
            <a:endParaRPr lang="en-US" dirty="0"/>
          </a:p>
        </p:txBody>
      </p:sp>
      <p:sp>
        <p:nvSpPr>
          <p:cNvPr id="6" name="Text Placeholder 5"/>
          <p:cNvSpPr>
            <a:spLocks noGrp="1"/>
          </p:cNvSpPr>
          <p:nvPr>
            <p:ph type="body" sz="quarter" idx="12"/>
          </p:nvPr>
        </p:nvSpPr>
        <p:spPr/>
        <p:txBody>
          <a:bodyPr/>
          <a:lstStyle/>
          <a:p>
            <a:r>
              <a:rPr lang="en-US" dirty="0"/>
              <a:t>New Section 179 Rules</a:t>
            </a:r>
          </a:p>
        </p:txBody>
      </p:sp>
      <p:sp>
        <p:nvSpPr>
          <p:cNvPr id="9" name="Content Placeholder 2"/>
          <p:cNvSpPr>
            <a:spLocks noGrp="1"/>
          </p:cNvSpPr>
          <p:nvPr>
            <p:ph type="body" sz="quarter" idx="14"/>
          </p:nvPr>
        </p:nvSpPr>
        <p:spPr>
          <a:xfrm>
            <a:off x="433070" y="1116965"/>
            <a:ext cx="8261350" cy="4629150"/>
          </a:xfrm>
        </p:spPr>
        <p:txBody>
          <a:bodyPr>
            <a:normAutofit/>
          </a:bodyPr>
          <a:lstStyle/>
          <a:p>
            <a:r>
              <a:rPr lang="en-US" dirty="0" smtClean="0"/>
              <a:t>Retroactive to 2015:</a:t>
            </a:r>
          </a:p>
          <a:p>
            <a:pPr lvl="1"/>
            <a:r>
              <a:rPr lang="en-US" dirty="0" smtClean="0"/>
              <a:t>Permanently extends the small business expensing limitation and phase-out amounts in effect from 2010 to 2014 ($500,000 and $2 million, respectively). These amounts currently are $25,000 and $200,000, respectively. </a:t>
            </a:r>
          </a:p>
          <a:p>
            <a:pPr lvl="1"/>
            <a:r>
              <a:rPr lang="en-US" dirty="0" smtClean="0"/>
              <a:t>The special rules that allow expensing for computer software and qualified real property (QLHI, QRP, and QRIP) also are permanently extended. </a:t>
            </a:r>
          </a:p>
          <a:p>
            <a:r>
              <a:rPr lang="en-US" dirty="0" smtClean="0"/>
              <a:t>In 2016:</a:t>
            </a:r>
          </a:p>
          <a:p>
            <a:pPr lvl="1"/>
            <a:r>
              <a:rPr lang="en-US" dirty="0" smtClean="0"/>
              <a:t>$250,000 cap on expensing Qualified Real Property (QLHI, QRP, and QRIP) eliminated</a:t>
            </a:r>
          </a:p>
          <a:p>
            <a:pPr lvl="1"/>
            <a:r>
              <a:rPr lang="en-US" dirty="0" smtClean="0"/>
              <a:t>Modifies the $500,000 and $2 million business expensing limitation and phase-out by indexing both for inflation</a:t>
            </a:r>
          </a:p>
          <a:p>
            <a:pPr lvl="1"/>
            <a:r>
              <a:rPr lang="en-US" dirty="0" smtClean="0"/>
              <a:t>Air-conditioning and heating (read: </a:t>
            </a:r>
            <a:r>
              <a:rPr lang="en-US" i="1" dirty="0" smtClean="0"/>
              <a:t>portable</a:t>
            </a:r>
            <a:r>
              <a:rPr lang="en-US" dirty="0" smtClean="0"/>
              <a:t>) units now qualify for regular 179</a:t>
            </a:r>
          </a:p>
          <a:p>
            <a:r>
              <a:rPr lang="en-US" dirty="0" smtClean="0"/>
              <a:t>Taxpayers can now always use amended returns to make or revoke 179 elections</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BEE770D-BE8E-41AE-A9AE-B79E585CB01D}" type="slidenum">
              <a:rPr lang="en-US" smtClean="0"/>
              <a:pPr/>
              <a:t>18</a:t>
            </a:fld>
            <a:endParaRPr lang="en-US" dirty="0"/>
          </a:p>
        </p:txBody>
      </p:sp>
      <p:sp>
        <p:nvSpPr>
          <p:cNvPr id="7" name="Text Placeholder 6"/>
          <p:cNvSpPr>
            <a:spLocks noGrp="1"/>
          </p:cNvSpPr>
          <p:nvPr>
            <p:ph type="body" sz="quarter" idx="12"/>
          </p:nvPr>
        </p:nvSpPr>
        <p:spPr/>
        <p:txBody>
          <a:bodyPr/>
          <a:lstStyle/>
          <a:p>
            <a:r>
              <a:rPr lang="en-US" dirty="0" smtClean="0"/>
              <a:t>New </a:t>
            </a:r>
            <a:r>
              <a:rPr lang="en-US" dirty="0"/>
              <a:t>Section 179 Rules</a:t>
            </a:r>
          </a:p>
        </p:txBody>
      </p:sp>
      <p:graphicFrame>
        <p:nvGraphicFramePr>
          <p:cNvPr id="5" name="Table 4"/>
          <p:cNvGraphicFramePr>
            <a:graphicFrameLocks noGrp="1"/>
          </p:cNvGraphicFramePr>
          <p:nvPr/>
        </p:nvGraphicFramePr>
        <p:xfrm>
          <a:off x="608370" y="1143000"/>
          <a:ext cx="7921171" cy="3122022"/>
        </p:xfrm>
        <a:graphic>
          <a:graphicData uri="http://schemas.openxmlformats.org/drawingml/2006/table">
            <a:tbl>
              <a:tblPr firstRow="1" bandRow="1">
                <a:tableStyleId>{5C22544A-7EE6-4342-B048-85BDC9FD1C3A}</a:tableStyleId>
              </a:tblPr>
              <a:tblGrid>
                <a:gridCol w="1776715"/>
                <a:gridCol w="1536114"/>
                <a:gridCol w="1536114"/>
                <a:gridCol w="1536114"/>
                <a:gridCol w="1536114"/>
              </a:tblGrid>
              <a:tr h="337457">
                <a:tc>
                  <a:txBody>
                    <a:bodyPr/>
                    <a:lstStyle/>
                    <a:p>
                      <a:pPr algn="ctr"/>
                      <a:r>
                        <a:rPr lang="en-US" sz="1500" dirty="0" smtClean="0"/>
                        <a:t>Year</a:t>
                      </a:r>
                      <a:endParaRPr lang="en-US" sz="1500" dirty="0"/>
                    </a:p>
                  </a:txBody>
                  <a:tcPr anchor="ctr"/>
                </a:tc>
                <a:tc>
                  <a:txBody>
                    <a:bodyPr/>
                    <a:lstStyle/>
                    <a:p>
                      <a:pPr algn="ctr"/>
                      <a:r>
                        <a:rPr lang="en-US" sz="1500" dirty="0" smtClean="0"/>
                        <a:t>QRP Deductible?</a:t>
                      </a:r>
                      <a:endParaRPr lang="en-US" sz="1500" baseline="30000" dirty="0"/>
                    </a:p>
                  </a:txBody>
                  <a:tcPr anchor="ctr"/>
                </a:tc>
                <a:tc>
                  <a:txBody>
                    <a:bodyPr/>
                    <a:lstStyle/>
                    <a:p>
                      <a:pPr algn="ctr"/>
                      <a:r>
                        <a:rPr lang="en-US" sz="1500" dirty="0" smtClean="0"/>
                        <a:t>Expensing Limit</a:t>
                      </a:r>
                      <a:endParaRPr lang="en-US" sz="1500" dirty="0"/>
                    </a:p>
                  </a:txBody>
                  <a:tcPr anchor="ctr"/>
                </a:tc>
                <a:tc>
                  <a:txBody>
                    <a:bodyPr/>
                    <a:lstStyle/>
                    <a:p>
                      <a:pPr algn="ctr"/>
                      <a:r>
                        <a:rPr lang="en-US" sz="1500" baseline="0" dirty="0" err="1" smtClean="0"/>
                        <a:t>Phaseout</a:t>
                      </a:r>
                      <a:r>
                        <a:rPr lang="en-US" sz="1500" baseline="0" dirty="0" smtClean="0"/>
                        <a:t>  Starts At</a:t>
                      </a:r>
                      <a:endParaRPr lang="en-US" sz="1500" baseline="30000" dirty="0"/>
                    </a:p>
                  </a:txBody>
                  <a:tcPr anchor="ctr"/>
                </a:tc>
                <a:tc>
                  <a:txBody>
                    <a:bodyPr/>
                    <a:lstStyle/>
                    <a:p>
                      <a:pPr algn="ctr"/>
                      <a:r>
                        <a:rPr lang="en-US" sz="1500" dirty="0" smtClean="0"/>
                        <a:t>QRP Limit</a:t>
                      </a:r>
                      <a:endParaRPr lang="en-US" sz="1500" baseline="30000" dirty="0"/>
                    </a:p>
                  </a:txBody>
                  <a:tcPr anchor="ctr"/>
                </a:tc>
              </a:tr>
              <a:tr h="337457">
                <a:tc>
                  <a:txBody>
                    <a:bodyPr/>
                    <a:lstStyle/>
                    <a:p>
                      <a:pPr algn="ctr"/>
                      <a:r>
                        <a:rPr lang="en-US" sz="1500" dirty="0" smtClean="0"/>
                        <a:t>2004</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$100,000</a:t>
                      </a:r>
                    </a:p>
                  </a:txBody>
                  <a:tcPr/>
                </a:tc>
                <a:tc>
                  <a:txBody>
                    <a:bodyPr/>
                    <a:lstStyle/>
                    <a:p>
                      <a:pPr algn="ctr"/>
                      <a:r>
                        <a:rPr lang="en-US" sz="1500" dirty="0" smtClean="0"/>
                        <a:t>$410,000</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txBody>
                  <a:tcPr/>
                </a:tc>
              </a:tr>
              <a:tr h="337457">
                <a:tc>
                  <a:txBody>
                    <a:bodyPr/>
                    <a:lstStyle/>
                    <a:p>
                      <a:pPr algn="ctr"/>
                      <a:r>
                        <a:rPr lang="en-US" sz="1500" dirty="0" smtClean="0"/>
                        <a:t>2005</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$102,000</a:t>
                      </a:r>
                    </a:p>
                  </a:txBody>
                  <a:tcPr/>
                </a:tc>
                <a:tc>
                  <a:txBody>
                    <a:bodyPr/>
                    <a:lstStyle/>
                    <a:p>
                      <a:pPr algn="ctr"/>
                      <a:r>
                        <a:rPr lang="en-US" sz="1500" dirty="0" smtClean="0"/>
                        <a:t>$420,000</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txBody>
                  <a:tcPr/>
                </a:tc>
              </a:tr>
              <a:tr h="337457">
                <a:tc>
                  <a:txBody>
                    <a:bodyPr/>
                    <a:lstStyle/>
                    <a:p>
                      <a:pPr algn="ctr"/>
                      <a:r>
                        <a:rPr lang="en-US" sz="1500" dirty="0" smtClean="0"/>
                        <a:t>2006</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smtClean="0"/>
                        <a:t>No</a:t>
                      </a:r>
                      <a:endParaRPr lang="en-US" sz="15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$105,000</a:t>
                      </a:r>
                    </a:p>
                  </a:txBody>
                  <a:tcPr/>
                </a:tc>
                <a:tc>
                  <a:txBody>
                    <a:bodyPr/>
                    <a:lstStyle/>
                    <a:p>
                      <a:pPr algn="ctr"/>
                      <a:r>
                        <a:rPr lang="en-US" sz="1500" dirty="0" smtClean="0"/>
                        <a:t>$430,000</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txBody>
                  <a:tcPr/>
                </a:tc>
              </a:tr>
              <a:tr h="337457">
                <a:tc>
                  <a:txBody>
                    <a:bodyPr/>
                    <a:lstStyle/>
                    <a:p>
                      <a:pPr algn="ctr"/>
                      <a:r>
                        <a:rPr lang="en-US" sz="1500" dirty="0" smtClean="0"/>
                        <a:t>2007</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smtClean="0"/>
                        <a:t>No</a:t>
                      </a:r>
                      <a:endParaRPr lang="en-US" sz="15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$125,000</a:t>
                      </a:r>
                    </a:p>
                  </a:txBody>
                  <a:tcPr/>
                </a:tc>
                <a:tc>
                  <a:txBody>
                    <a:bodyPr/>
                    <a:lstStyle/>
                    <a:p>
                      <a:pPr algn="ctr"/>
                      <a:r>
                        <a:rPr lang="en-US" sz="1500" dirty="0" smtClean="0"/>
                        <a:t>$500,000</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txBody>
                  <a:tcPr/>
                </a:tc>
              </a:tr>
              <a:tr h="337457">
                <a:tc>
                  <a:txBody>
                    <a:bodyPr/>
                    <a:lstStyle/>
                    <a:p>
                      <a:pPr algn="ctr"/>
                      <a:r>
                        <a:rPr lang="en-US" sz="1500" dirty="0" smtClean="0"/>
                        <a:t>2008-2009</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$250,000</a:t>
                      </a:r>
                    </a:p>
                  </a:txBody>
                  <a:tcPr/>
                </a:tc>
                <a:tc>
                  <a:txBody>
                    <a:bodyPr/>
                    <a:lstStyle/>
                    <a:p>
                      <a:pPr algn="ctr"/>
                      <a:r>
                        <a:rPr lang="en-US" sz="1500" dirty="0" smtClean="0"/>
                        <a:t>$800,000</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txBody>
                  <a:tcPr/>
                </a:tc>
              </a:tr>
              <a:tr h="337457">
                <a:tc>
                  <a:txBody>
                    <a:bodyPr/>
                    <a:lstStyle/>
                    <a:p>
                      <a:pPr algn="ctr"/>
                      <a:r>
                        <a:rPr lang="en-US" sz="1500" dirty="0" smtClean="0"/>
                        <a:t>2010-2015</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smtClean="0"/>
                        <a:t>Yes</a:t>
                      </a:r>
                      <a:endParaRPr lang="en-US" sz="15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$500,000</a:t>
                      </a:r>
                    </a:p>
                  </a:txBody>
                  <a:tcPr/>
                </a:tc>
                <a:tc>
                  <a:txBody>
                    <a:bodyPr/>
                    <a:lstStyle/>
                    <a:p>
                      <a:pPr algn="ctr"/>
                      <a:r>
                        <a:rPr lang="en-US" sz="1500" dirty="0" smtClean="0"/>
                        <a:t>$2 million</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$250,000</a:t>
                      </a:r>
                    </a:p>
                  </a:txBody>
                  <a:tcPr/>
                </a:tc>
              </a:tr>
              <a:tr h="337457">
                <a:tc>
                  <a:txBody>
                    <a:bodyPr/>
                    <a:lstStyle/>
                    <a:p>
                      <a:pPr algn="ctr"/>
                      <a:r>
                        <a:rPr lang="en-US" sz="1500" dirty="0" smtClean="0"/>
                        <a:t>2016+</a:t>
                      </a: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Yes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$500,000 + inflation adj.</a:t>
                      </a:r>
                    </a:p>
                  </a:txBody>
                  <a:tcPr/>
                </a:tc>
                <a:tc>
                  <a:txBody>
                    <a:bodyPr/>
                    <a:lstStyle/>
                    <a:p>
                      <a:pPr algn="ctr"/>
                      <a:r>
                        <a:rPr lang="en-US" sz="1500" dirty="0" smtClean="0"/>
                        <a:t>$2 million + inflation adj.</a:t>
                      </a:r>
                      <a:endParaRPr lang="en-US" sz="1500" dirty="0"/>
                    </a:p>
                  </a:txBody>
                  <a:tcPr/>
                </a:tc>
                <a:tc>
                  <a:txBody>
                    <a:bodyPr/>
                    <a:lstStyle/>
                    <a:p>
                      <a:pPr algn="ctr"/>
                      <a:r>
                        <a:rPr lang="en-US" sz="1500" dirty="0" smtClean="0"/>
                        <a:t>No</a:t>
                      </a:r>
                      <a:r>
                        <a:rPr lang="en-US" sz="1500" baseline="0" dirty="0" smtClean="0"/>
                        <a:t> separate limit</a:t>
                      </a:r>
                      <a:endParaRPr lang="en-US" sz="15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CB4B4D-7CA3-9044-876B-883B54F8677D}" type="slidenum">
              <a:rPr lang="en-US" smtClean="0"/>
              <a:pPr/>
              <a:t>19</a:t>
            </a:fld>
            <a:endParaRPr lang="en-US" dirty="0"/>
          </a:p>
        </p:txBody>
      </p:sp>
      <p:sp>
        <p:nvSpPr>
          <p:cNvPr id="6" name="Text Placeholder 5"/>
          <p:cNvSpPr>
            <a:spLocks noGrp="1"/>
          </p:cNvSpPr>
          <p:nvPr>
            <p:ph type="body" sz="quarter" idx="12"/>
          </p:nvPr>
        </p:nvSpPr>
        <p:spPr/>
        <p:txBody>
          <a:bodyPr/>
          <a:lstStyle/>
          <a:p>
            <a:r>
              <a:rPr lang="en-US" dirty="0" smtClean="0"/>
              <a:t>Indian Reservation Property</a:t>
            </a:r>
            <a:endParaRPr lang="en-US" dirty="0"/>
          </a:p>
        </p:txBody>
      </p:sp>
      <p:sp>
        <p:nvSpPr>
          <p:cNvPr id="9" name="Content Placeholder 2"/>
          <p:cNvSpPr>
            <a:spLocks noGrp="1"/>
          </p:cNvSpPr>
          <p:nvPr>
            <p:ph type="body" sz="quarter" idx="14"/>
          </p:nvPr>
        </p:nvSpPr>
        <p:spPr>
          <a:xfrm>
            <a:off x="463550" y="1279524"/>
            <a:ext cx="8261350" cy="4765675"/>
          </a:xfrm>
        </p:spPr>
        <p:txBody>
          <a:bodyPr>
            <a:normAutofit/>
          </a:bodyPr>
          <a:lstStyle/>
          <a:p>
            <a:r>
              <a:rPr lang="en-US" dirty="0" smtClean="0"/>
              <a:t>Indian Reservation Property</a:t>
            </a:r>
          </a:p>
          <a:p>
            <a:pPr lvl="1"/>
            <a:r>
              <a:rPr lang="en-US" dirty="0" smtClean="0"/>
              <a:t>Extends accelerated depreciation for qualified Indian reservation property to property placed in service during 2015 or 2016. Previously, Indian Reservation Property was for property placed into service after 1993 and before 1.1.2014</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New irrevocable election out of Indian reservation depreciation on a class-by-class basis starting in 2016</a:t>
            </a:r>
          </a:p>
          <a:p>
            <a:pPr lvl="1">
              <a:buNone/>
            </a:pPr>
            <a:endParaRPr lang="en-US" dirty="0" smtClean="0"/>
          </a:p>
        </p:txBody>
      </p:sp>
      <p:graphicFrame>
        <p:nvGraphicFramePr>
          <p:cNvPr id="8" name="Table 7"/>
          <p:cNvGraphicFramePr>
            <a:graphicFrameLocks noGrp="1"/>
          </p:cNvGraphicFramePr>
          <p:nvPr/>
        </p:nvGraphicFramePr>
        <p:xfrm>
          <a:off x="1920240" y="2534920"/>
          <a:ext cx="5273040" cy="2560320"/>
        </p:xfrm>
        <a:graphic>
          <a:graphicData uri="http://schemas.openxmlformats.org/drawingml/2006/table">
            <a:tbl>
              <a:tblPr firstRow="1" bandRow="1">
                <a:tableStyleId>{5C22544A-7EE6-4342-B048-85BDC9FD1C3A}</a:tableStyleId>
              </a:tblPr>
              <a:tblGrid>
                <a:gridCol w="2636520"/>
                <a:gridCol w="2636520"/>
              </a:tblGrid>
              <a:tr h="295275">
                <a:tc>
                  <a:txBody>
                    <a:bodyPr/>
                    <a:lstStyle/>
                    <a:p>
                      <a:pPr algn="ctr"/>
                      <a:r>
                        <a:rPr lang="en-US" sz="1500" dirty="0" smtClean="0"/>
                        <a:t>Property Class</a:t>
                      </a:r>
                      <a:endParaRPr lang="en-US" sz="1500" dirty="0"/>
                    </a:p>
                  </a:txBody>
                  <a:tcPr/>
                </a:tc>
                <a:tc>
                  <a:txBody>
                    <a:bodyPr/>
                    <a:lstStyle/>
                    <a:p>
                      <a:pPr algn="ctr"/>
                      <a:r>
                        <a:rPr lang="en-US" sz="1500" dirty="0" smtClean="0"/>
                        <a:t>Recovery Period</a:t>
                      </a:r>
                      <a:endParaRPr lang="en-US" sz="1500" dirty="0"/>
                    </a:p>
                  </a:txBody>
                  <a:tcPr/>
                </a:tc>
              </a:tr>
              <a:tr h="295275">
                <a:tc>
                  <a:txBody>
                    <a:bodyPr/>
                    <a:lstStyle/>
                    <a:p>
                      <a:pPr algn="l"/>
                      <a:r>
                        <a:rPr lang="en-US" sz="1500" dirty="0" smtClean="0"/>
                        <a:t>3-Year Property</a:t>
                      </a:r>
                      <a:endParaRPr lang="en-US" sz="1500" dirty="0"/>
                    </a:p>
                  </a:txBody>
                  <a:tcPr/>
                </a:tc>
                <a:tc>
                  <a:txBody>
                    <a:bodyPr/>
                    <a:lstStyle/>
                    <a:p>
                      <a:pPr algn="ctr"/>
                      <a:r>
                        <a:rPr lang="en-US" sz="1500" dirty="0" smtClean="0"/>
                        <a:t>2 Years</a:t>
                      </a:r>
                      <a:endParaRPr lang="en-US" sz="1500" dirty="0"/>
                    </a:p>
                  </a:txBody>
                  <a:tcPr/>
                </a:tc>
              </a:tr>
              <a:tr h="295275">
                <a:tc>
                  <a:txBody>
                    <a:bodyPr/>
                    <a:lstStyle/>
                    <a:p>
                      <a:pPr algn="l"/>
                      <a:r>
                        <a:rPr lang="en-US" sz="1500" dirty="0" smtClean="0"/>
                        <a:t>5-Year Property</a:t>
                      </a:r>
                      <a:endParaRPr lang="en-US" sz="1500" dirty="0"/>
                    </a:p>
                  </a:txBody>
                  <a:tcPr/>
                </a:tc>
                <a:tc>
                  <a:txBody>
                    <a:bodyPr/>
                    <a:lstStyle/>
                    <a:p>
                      <a:pPr algn="ctr"/>
                      <a:r>
                        <a:rPr lang="en-US" sz="1500" dirty="0" smtClean="0"/>
                        <a:t>3 Years</a:t>
                      </a:r>
                      <a:endParaRPr lang="en-US" sz="1500" dirty="0"/>
                    </a:p>
                  </a:txBody>
                  <a:tcPr/>
                </a:tc>
              </a:tr>
              <a:tr h="295275">
                <a:tc>
                  <a:txBody>
                    <a:bodyPr/>
                    <a:lstStyle/>
                    <a:p>
                      <a:pPr algn="l"/>
                      <a:r>
                        <a:rPr lang="en-US" sz="1500" dirty="0" smtClean="0"/>
                        <a:t>7-Year Property</a:t>
                      </a:r>
                      <a:endParaRPr lang="en-US" sz="1500" dirty="0"/>
                    </a:p>
                  </a:txBody>
                  <a:tcPr/>
                </a:tc>
                <a:tc>
                  <a:txBody>
                    <a:bodyPr/>
                    <a:lstStyle/>
                    <a:p>
                      <a:pPr algn="ctr"/>
                      <a:r>
                        <a:rPr lang="en-US" sz="1500" dirty="0" smtClean="0"/>
                        <a:t>4 Years</a:t>
                      </a:r>
                      <a:endParaRPr lang="en-US" sz="1500" dirty="0"/>
                    </a:p>
                  </a:txBody>
                  <a:tcPr/>
                </a:tc>
              </a:tr>
              <a:tr h="295275">
                <a:tc>
                  <a:txBody>
                    <a:bodyPr/>
                    <a:lstStyle/>
                    <a:p>
                      <a:pPr algn="l"/>
                      <a:r>
                        <a:rPr lang="en-US" sz="1500" dirty="0" smtClean="0"/>
                        <a:t>10-Year Property</a:t>
                      </a:r>
                      <a:endParaRPr lang="en-US" sz="1500" dirty="0"/>
                    </a:p>
                  </a:txBody>
                  <a:tcPr/>
                </a:tc>
                <a:tc>
                  <a:txBody>
                    <a:bodyPr/>
                    <a:lstStyle/>
                    <a:p>
                      <a:pPr algn="ctr"/>
                      <a:r>
                        <a:rPr lang="en-US" sz="1500" dirty="0" smtClean="0"/>
                        <a:t>6 Years</a:t>
                      </a:r>
                      <a:endParaRPr lang="en-US" sz="1500" dirty="0"/>
                    </a:p>
                  </a:txBody>
                  <a:tcPr/>
                </a:tc>
              </a:tr>
              <a:tr h="295275">
                <a:tc>
                  <a:txBody>
                    <a:bodyPr/>
                    <a:lstStyle/>
                    <a:p>
                      <a:pPr algn="l"/>
                      <a:r>
                        <a:rPr lang="en-US" sz="1500" dirty="0" smtClean="0"/>
                        <a:t>15-Year Property</a:t>
                      </a:r>
                      <a:endParaRPr lang="en-US" sz="1500" dirty="0"/>
                    </a:p>
                  </a:txBody>
                  <a:tcPr/>
                </a:tc>
                <a:tc>
                  <a:txBody>
                    <a:bodyPr/>
                    <a:lstStyle/>
                    <a:p>
                      <a:pPr algn="ctr"/>
                      <a:r>
                        <a:rPr lang="en-US" sz="1500" dirty="0" smtClean="0"/>
                        <a:t>9 Years</a:t>
                      </a:r>
                      <a:endParaRPr lang="en-US" sz="1500" dirty="0"/>
                    </a:p>
                  </a:txBody>
                  <a:tcPr/>
                </a:tc>
              </a:tr>
              <a:tr h="295275">
                <a:tc>
                  <a:txBody>
                    <a:bodyPr/>
                    <a:lstStyle/>
                    <a:p>
                      <a:pPr algn="l"/>
                      <a:r>
                        <a:rPr lang="en-US" sz="1500" dirty="0" smtClean="0"/>
                        <a:t>20-Year Property</a:t>
                      </a:r>
                      <a:endParaRPr lang="en-US" sz="1500" dirty="0"/>
                    </a:p>
                  </a:txBody>
                  <a:tcPr/>
                </a:tc>
                <a:tc>
                  <a:txBody>
                    <a:bodyPr/>
                    <a:lstStyle/>
                    <a:p>
                      <a:pPr algn="ctr"/>
                      <a:r>
                        <a:rPr lang="en-US" sz="1500" dirty="0" smtClean="0"/>
                        <a:t>12 Years</a:t>
                      </a:r>
                      <a:endParaRPr lang="en-US" sz="1500" dirty="0"/>
                    </a:p>
                  </a:txBody>
                  <a:tcPr/>
                </a:tc>
              </a:tr>
              <a:tr h="295275">
                <a:tc>
                  <a:txBody>
                    <a:bodyPr/>
                    <a:lstStyle/>
                    <a:p>
                      <a:pPr algn="l"/>
                      <a:r>
                        <a:rPr lang="en-US" sz="1500" dirty="0" smtClean="0"/>
                        <a:t>Nonresidential</a:t>
                      </a:r>
                      <a:r>
                        <a:rPr lang="en-US" sz="1500" baseline="0" dirty="0" smtClean="0"/>
                        <a:t> Real Property</a:t>
                      </a:r>
                      <a:endParaRPr lang="en-US" sz="1500" dirty="0"/>
                    </a:p>
                  </a:txBody>
                  <a:tcPr/>
                </a:tc>
                <a:tc>
                  <a:txBody>
                    <a:bodyPr/>
                    <a:lstStyle/>
                    <a:p>
                      <a:pPr algn="ctr"/>
                      <a:r>
                        <a:rPr lang="en-US" sz="1500" dirty="0" smtClean="0"/>
                        <a:t>22 Years</a:t>
                      </a:r>
                      <a:endParaRPr lang="en-US" sz="15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62000"/>
          </a:xfrm>
          <a:prstGeom prst="rect">
            <a:avLst/>
          </a:prstGeom>
          <a:solidFill>
            <a:schemeClr val="accent1"/>
          </a:solidFill>
        </p:spPr>
        <p:txBody>
          <a:bodyPr anchor="ctr"/>
          <a:lstStyle/>
          <a:p>
            <a:pPr algn="ctr"/>
            <a:r>
              <a:rPr lang="en-US" sz="2500" dirty="0" smtClean="0">
                <a:solidFill>
                  <a:schemeClr val="bg1"/>
                </a:solidFill>
              </a:rPr>
              <a:t>Agenda</a:t>
            </a:r>
            <a:endParaRPr lang="en-US" sz="2500" dirty="0">
              <a:solidFill>
                <a:schemeClr val="bg1"/>
              </a:solidFill>
            </a:endParaRPr>
          </a:p>
        </p:txBody>
      </p:sp>
      <p:sp>
        <p:nvSpPr>
          <p:cNvPr id="4" name="Slide Number Placeholder 3"/>
          <p:cNvSpPr>
            <a:spLocks noGrp="1"/>
          </p:cNvSpPr>
          <p:nvPr>
            <p:ph type="sldNum" sz="quarter" idx="4294967295"/>
          </p:nvPr>
        </p:nvSpPr>
        <p:spPr>
          <a:xfrm>
            <a:off x="8977313" y="6467475"/>
            <a:ext cx="166687" cy="161925"/>
          </a:xfrm>
        </p:spPr>
        <p:txBody>
          <a:bodyPr/>
          <a:lstStyle/>
          <a:p>
            <a:fld id="{EBEE770D-BE8E-41AE-A9AE-B79E585CB01D}" type="slidenum">
              <a:rPr lang="en-US" smtClean="0"/>
              <a:pPr/>
              <a:t>2</a:t>
            </a:fld>
            <a:endParaRPr lang="en-US" dirty="0"/>
          </a:p>
        </p:txBody>
      </p:sp>
      <p:graphicFrame>
        <p:nvGraphicFramePr>
          <p:cNvPr id="5" name="Diagram 4"/>
          <p:cNvGraphicFramePr/>
          <p:nvPr/>
        </p:nvGraphicFramePr>
        <p:xfrm>
          <a:off x="2283391" y="1391920"/>
          <a:ext cx="675132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CB4B4D-7CA3-9044-876B-883B54F8677D}" type="slidenum">
              <a:rPr lang="en-US" smtClean="0"/>
              <a:pPr/>
              <a:t>20</a:t>
            </a:fld>
            <a:endParaRPr lang="en-US" dirty="0"/>
          </a:p>
        </p:txBody>
      </p:sp>
      <p:sp>
        <p:nvSpPr>
          <p:cNvPr id="6" name="Text Placeholder 5"/>
          <p:cNvSpPr>
            <a:spLocks noGrp="1"/>
          </p:cNvSpPr>
          <p:nvPr>
            <p:ph type="body" sz="quarter" idx="12"/>
          </p:nvPr>
        </p:nvSpPr>
        <p:spPr/>
        <p:txBody>
          <a:bodyPr/>
          <a:lstStyle/>
          <a:p>
            <a:r>
              <a:rPr lang="en-US" dirty="0" smtClean="0"/>
              <a:t>Section 45L</a:t>
            </a:r>
            <a:endParaRPr lang="en-US" dirty="0"/>
          </a:p>
        </p:txBody>
      </p:sp>
      <p:sp>
        <p:nvSpPr>
          <p:cNvPr id="9" name="Content Placeholder 2"/>
          <p:cNvSpPr>
            <a:spLocks noGrp="1"/>
          </p:cNvSpPr>
          <p:nvPr>
            <p:ph type="body" sz="quarter" idx="14"/>
          </p:nvPr>
        </p:nvSpPr>
        <p:spPr>
          <a:xfrm>
            <a:off x="463550" y="1279525"/>
            <a:ext cx="8261350" cy="4633596"/>
          </a:xfrm>
        </p:spPr>
        <p:txBody>
          <a:bodyPr>
            <a:normAutofit/>
          </a:bodyPr>
          <a:lstStyle/>
          <a:p>
            <a:r>
              <a:rPr lang="en-US" dirty="0" smtClean="0"/>
              <a:t>Section 45L New Energy Efficient Home Tax Credit</a:t>
            </a:r>
          </a:p>
          <a:p>
            <a:pPr lvl="1"/>
            <a:r>
              <a:rPr lang="en-US" dirty="0" smtClean="0"/>
              <a:t>Extended through 2016</a:t>
            </a:r>
          </a:p>
          <a:p>
            <a:pPr lvl="1"/>
            <a:r>
              <a:rPr lang="en-US" dirty="0" smtClean="0"/>
              <a:t>Credit is generally $2,000 per qualifying residence. </a:t>
            </a:r>
          </a:p>
          <a:p>
            <a:pPr lvl="1"/>
            <a:r>
              <a:rPr lang="en-US" dirty="0" smtClean="0"/>
              <a:t>Claimed by the person who constructed the qualified energy efficient home.</a:t>
            </a:r>
          </a:p>
          <a:p>
            <a:pPr lvl="1"/>
            <a:r>
              <a:rPr lang="en-US" dirty="0" smtClean="0"/>
              <a:t>Qualification  is based on the 2006 International Energy Conservation Code (IECC) and requires a 50% reduction in energy usage.</a:t>
            </a:r>
          </a:p>
          <a:p>
            <a:pPr lvl="1"/>
            <a:r>
              <a:rPr lang="en-US" dirty="0" smtClean="0"/>
              <a:t>Must be for a dwelling that includes a residence, apartment building, units within a condominium or a houseboat.</a:t>
            </a:r>
          </a:p>
          <a:p>
            <a:pPr lvl="1"/>
            <a:r>
              <a:rPr lang="en-US" dirty="0" smtClean="0"/>
              <a:t>Dwelling must be complete after 8/8/2005 before 12/31/2016</a:t>
            </a:r>
          </a:p>
          <a:p>
            <a:pPr lvl="1"/>
            <a:endParaRPr lang="en-US" dirty="0" smtClean="0"/>
          </a:p>
          <a:p>
            <a:pPr>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CB4B4D-7CA3-9044-876B-883B54F8677D}" type="slidenum">
              <a:rPr lang="en-US" smtClean="0"/>
              <a:pPr/>
              <a:t>21</a:t>
            </a:fld>
            <a:endParaRPr lang="en-US" dirty="0"/>
          </a:p>
        </p:txBody>
      </p:sp>
      <p:sp>
        <p:nvSpPr>
          <p:cNvPr id="6" name="Text Placeholder 5"/>
          <p:cNvSpPr>
            <a:spLocks noGrp="1"/>
          </p:cNvSpPr>
          <p:nvPr>
            <p:ph type="body" sz="quarter" idx="12"/>
          </p:nvPr>
        </p:nvSpPr>
        <p:spPr/>
        <p:txBody>
          <a:bodyPr/>
          <a:lstStyle/>
          <a:p>
            <a:r>
              <a:rPr lang="en-US" dirty="0" smtClean="0"/>
              <a:t>179D Energy Efficiency Deduction</a:t>
            </a:r>
            <a:endParaRPr lang="en-US" dirty="0"/>
          </a:p>
        </p:txBody>
      </p:sp>
      <p:sp>
        <p:nvSpPr>
          <p:cNvPr id="8" name="Text Placeholder 7"/>
          <p:cNvSpPr>
            <a:spLocks noGrp="1"/>
          </p:cNvSpPr>
          <p:nvPr>
            <p:ph type="body" sz="quarter" idx="14"/>
          </p:nvPr>
        </p:nvSpPr>
        <p:spPr>
          <a:xfrm>
            <a:off x="463550" y="1168426"/>
            <a:ext cx="8261350" cy="4996229"/>
          </a:xfrm>
        </p:spPr>
        <p:txBody>
          <a:bodyPr>
            <a:normAutofit fontScale="92500" lnSpcReduction="20000"/>
          </a:bodyPr>
          <a:lstStyle/>
          <a:p>
            <a:r>
              <a:rPr lang="en-US" sz="2200" b="1" dirty="0" smtClean="0"/>
              <a:t>Energy Policy Act of 2005 (Notice 2006-52)</a:t>
            </a:r>
            <a:br>
              <a:rPr lang="en-US" sz="2200" b="1" dirty="0" smtClean="0"/>
            </a:br>
            <a:endParaRPr lang="en-US" sz="2200" b="1" dirty="0" smtClean="0"/>
          </a:p>
          <a:p>
            <a:pPr lvl="0"/>
            <a:r>
              <a:rPr lang="en-US" sz="1900" dirty="0" smtClean="0">
                <a:solidFill>
                  <a:schemeClr val="tx1"/>
                </a:solidFill>
              </a:rPr>
              <a:t>≥ 50% over ASHRAE 90.1-2001 baseline = $1.80</a:t>
            </a:r>
            <a:r>
              <a:rPr lang="en-US" dirty="0" smtClean="0">
                <a:solidFill>
                  <a:schemeClr val="tx1"/>
                </a:solidFill>
              </a:rPr>
              <a:t/>
            </a:r>
            <a:br>
              <a:rPr lang="en-US" dirty="0" smtClean="0">
                <a:solidFill>
                  <a:schemeClr val="tx1"/>
                </a:solidFill>
              </a:rPr>
            </a:br>
            <a:endParaRPr lang="en-US" dirty="0" smtClean="0">
              <a:solidFill>
                <a:schemeClr val="tx1"/>
              </a:solidFill>
            </a:endParaRPr>
          </a:p>
          <a:p>
            <a:r>
              <a:rPr lang="en-US" dirty="0" smtClean="0"/>
              <a:t>Lighting ≥ 25% = $.60</a:t>
            </a:r>
          </a:p>
          <a:p>
            <a:endParaRPr lang="en-US" dirty="0" smtClean="0"/>
          </a:p>
          <a:p>
            <a:endParaRPr lang="en-US" dirty="0" smtClean="0"/>
          </a:p>
          <a:p>
            <a:r>
              <a:rPr lang="en-US" dirty="0" smtClean="0"/>
              <a:t>HVAC ≥ 15% = $.60</a:t>
            </a:r>
          </a:p>
          <a:p>
            <a:endParaRPr lang="en-US" dirty="0" smtClean="0"/>
          </a:p>
          <a:p>
            <a:endParaRPr lang="en-US" dirty="0" smtClean="0"/>
          </a:p>
          <a:p>
            <a:r>
              <a:rPr lang="en-US" dirty="0" smtClean="0"/>
              <a:t>Envelope ≥ 10% = $.60</a:t>
            </a:r>
          </a:p>
          <a:p>
            <a:endParaRPr lang="en-US" dirty="0" smtClean="0"/>
          </a:p>
          <a:p>
            <a:endParaRPr lang="en-US" dirty="0" smtClean="0"/>
          </a:p>
          <a:p>
            <a:pPr marL="662940" lvl="1" indent="-342900">
              <a:buFont typeface="+mj-lt"/>
              <a:buAutoNum type="arabicPeriod"/>
            </a:pPr>
            <a:r>
              <a:rPr lang="en-US" dirty="0" smtClean="0"/>
              <a:t>Modeling Required</a:t>
            </a:r>
          </a:p>
          <a:p>
            <a:pPr marL="662940" lvl="1" indent="-342900">
              <a:buFont typeface="+mj-lt"/>
              <a:buAutoNum type="arabicPeriod"/>
            </a:pPr>
            <a:r>
              <a:rPr lang="en-US" dirty="0" smtClean="0"/>
              <a:t>Interim Lighting Allowed</a:t>
            </a:r>
          </a:p>
          <a:p>
            <a:pPr marL="662940" lvl="1" indent="-342900">
              <a:buFont typeface="+mj-lt"/>
              <a:buAutoNum type="arabicPeriod"/>
            </a:pPr>
            <a:r>
              <a:rPr lang="en-US" dirty="0" smtClean="0"/>
              <a:t>EPAct 2008 update (Notice 2008-40) Designers of Government Buildings </a:t>
            </a:r>
          </a:p>
          <a:p>
            <a:pPr marL="662940" lvl="1" indent="-342900">
              <a:buFont typeface="+mj-lt"/>
              <a:buAutoNum type="arabicPeriod"/>
            </a:pPr>
            <a:endParaRPr lang="en-US" dirty="0"/>
          </a:p>
        </p:txBody>
      </p:sp>
      <p:pic>
        <p:nvPicPr>
          <p:cNvPr id="5" name="Picture 4" descr="179d lighting.jpg"/>
          <p:cNvPicPr>
            <a:picLocks noChangeAspect="1"/>
          </p:cNvPicPr>
          <p:nvPr/>
        </p:nvPicPr>
        <p:blipFill>
          <a:blip r:embed="rId2" cstate="print"/>
          <a:stretch>
            <a:fillRect/>
          </a:stretch>
        </p:blipFill>
        <p:spPr>
          <a:xfrm>
            <a:off x="3837353" y="2136793"/>
            <a:ext cx="1352062" cy="795216"/>
          </a:xfrm>
          <a:prstGeom prst="rect">
            <a:avLst/>
          </a:prstGeom>
          <a:effectLst/>
        </p:spPr>
      </p:pic>
      <p:pic>
        <p:nvPicPr>
          <p:cNvPr id="7" name="Picture 6" descr="179d hvac.jpg"/>
          <p:cNvPicPr>
            <a:picLocks noChangeAspect="1"/>
          </p:cNvPicPr>
          <p:nvPr/>
        </p:nvPicPr>
        <p:blipFill>
          <a:blip r:embed="rId3" cstate="print"/>
          <a:stretch>
            <a:fillRect/>
          </a:stretch>
        </p:blipFill>
        <p:spPr>
          <a:xfrm>
            <a:off x="3847123" y="3080501"/>
            <a:ext cx="1295401" cy="828431"/>
          </a:xfrm>
          <a:prstGeom prst="rect">
            <a:avLst/>
          </a:prstGeom>
          <a:effectLst/>
        </p:spPr>
      </p:pic>
      <p:pic>
        <p:nvPicPr>
          <p:cNvPr id="9" name="Picture 8" descr="179d env.jpg"/>
          <p:cNvPicPr>
            <a:picLocks noChangeAspect="1"/>
          </p:cNvPicPr>
          <p:nvPr/>
        </p:nvPicPr>
        <p:blipFill>
          <a:blip r:embed="rId4" cstate="print"/>
          <a:stretch>
            <a:fillRect/>
          </a:stretch>
        </p:blipFill>
        <p:spPr>
          <a:xfrm>
            <a:off x="3878386" y="3973408"/>
            <a:ext cx="1271954" cy="881185"/>
          </a:xfrm>
          <a:prstGeom prst="rect">
            <a:avLst/>
          </a:prstGeom>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Proprietary &amp; Confidential</a:t>
            </a:r>
            <a:endParaRPr lang="en-US" dirty="0"/>
          </a:p>
        </p:txBody>
      </p:sp>
      <p:sp>
        <p:nvSpPr>
          <p:cNvPr id="3" name="Slide Number Placeholder 2"/>
          <p:cNvSpPr>
            <a:spLocks noGrp="1"/>
          </p:cNvSpPr>
          <p:nvPr>
            <p:ph type="sldNum" sz="quarter" idx="4"/>
          </p:nvPr>
        </p:nvSpPr>
        <p:spPr/>
        <p:txBody>
          <a:bodyPr/>
          <a:lstStyle/>
          <a:p>
            <a:fld id="{86CB4B4D-7CA3-9044-876B-883B54F8677D}" type="slidenum">
              <a:rPr lang="en-US" smtClean="0"/>
              <a:pPr/>
              <a:t>22</a:t>
            </a:fld>
            <a:endParaRPr lang="en-US" dirty="0"/>
          </a:p>
        </p:txBody>
      </p:sp>
      <p:sp>
        <p:nvSpPr>
          <p:cNvPr id="4" name="Text Placeholder 3"/>
          <p:cNvSpPr>
            <a:spLocks noGrp="1"/>
          </p:cNvSpPr>
          <p:nvPr>
            <p:ph type="body" sz="quarter" idx="12"/>
          </p:nvPr>
        </p:nvSpPr>
        <p:spPr/>
        <p:txBody>
          <a:bodyPr/>
          <a:lstStyle/>
          <a:p>
            <a:r>
              <a:rPr lang="en-US" dirty="0" smtClean="0"/>
              <a:t>About SourceHOV Tax</a:t>
            </a:r>
            <a:endParaRPr lang="en-US" dirty="0"/>
          </a:p>
        </p:txBody>
      </p:sp>
      <p:sp>
        <p:nvSpPr>
          <p:cNvPr id="5" name="Text Placeholder 4"/>
          <p:cNvSpPr>
            <a:spLocks noGrp="1"/>
          </p:cNvSpPr>
          <p:nvPr>
            <p:ph type="body" sz="quarter" idx="14"/>
          </p:nvPr>
        </p:nvSpPr>
        <p:spPr>
          <a:xfrm>
            <a:off x="463549" y="992909"/>
            <a:ext cx="8278799" cy="5073354"/>
          </a:xfrm>
        </p:spPr>
        <p:txBody>
          <a:bodyPr>
            <a:normAutofit fontScale="92500" lnSpcReduction="10000"/>
          </a:bodyPr>
          <a:lstStyle/>
          <a:p>
            <a:pPr lvl="0"/>
            <a:r>
              <a:rPr lang="en-US" dirty="0" smtClean="0"/>
              <a:t>Founded in 1983 as LIFO Systems</a:t>
            </a:r>
          </a:p>
          <a:p>
            <a:pPr>
              <a:buNone/>
            </a:pPr>
            <a:r>
              <a:rPr lang="en-US" dirty="0" smtClean="0"/>
              <a:t> </a:t>
            </a:r>
          </a:p>
          <a:p>
            <a:pPr lvl="0"/>
            <a:r>
              <a:rPr lang="en-US" dirty="0" smtClean="0"/>
              <a:t>Provide specialty tax consulting solutions nationwide to end clients through our CPA firm partners</a:t>
            </a:r>
          </a:p>
          <a:p>
            <a:endParaRPr lang="en-US" dirty="0" smtClean="0"/>
          </a:p>
          <a:p>
            <a:pPr lvl="0"/>
            <a:r>
              <a:rPr lang="en-US" dirty="0" smtClean="0"/>
              <a:t>Perform thousands of LIFO calculations and hundreds of Cost Segregation studies, R&amp;D credit calculations and 179D Energy Efficient studies annually</a:t>
            </a:r>
          </a:p>
          <a:p>
            <a:endParaRPr lang="en-US" dirty="0" smtClean="0"/>
          </a:p>
          <a:p>
            <a:pPr lvl="0"/>
            <a:r>
              <a:rPr lang="en-US" dirty="0" smtClean="0"/>
              <a:t>Main market differentiator is our technical expertise and thorough upfront evaluation</a:t>
            </a:r>
          </a:p>
          <a:p>
            <a:endParaRPr lang="en-US" dirty="0" smtClean="0"/>
          </a:p>
          <a:p>
            <a:pPr lvl="0"/>
            <a:r>
              <a:rPr lang="en-US" dirty="0" smtClean="0"/>
              <a:t>Project based, turnkey consulting billed at a fixed fee </a:t>
            </a:r>
          </a:p>
          <a:p>
            <a:pPr lvl="1"/>
            <a:r>
              <a:rPr lang="en-US" dirty="0" smtClean="0"/>
              <a:t>Estimate of benefit and ROI quantified prior to engagement</a:t>
            </a:r>
          </a:p>
          <a:p>
            <a:endParaRPr lang="en-US" dirty="0"/>
          </a:p>
        </p:txBody>
      </p:sp>
    </p:spTree>
    <p:extLst>
      <p:ext uri="{BB962C8B-B14F-4D97-AF65-F5344CB8AC3E}">
        <p14:creationId xmlns:p14="http://schemas.microsoft.com/office/powerpoint/2010/main" xmlns="" val="3309198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Proprietary &amp; Confidential</a:t>
            </a:r>
            <a:endParaRPr lang="en-US" dirty="0"/>
          </a:p>
        </p:txBody>
      </p:sp>
      <p:sp>
        <p:nvSpPr>
          <p:cNvPr id="3" name="Slide Number Placeholder 2"/>
          <p:cNvSpPr>
            <a:spLocks noGrp="1"/>
          </p:cNvSpPr>
          <p:nvPr>
            <p:ph type="sldNum" sz="quarter" idx="4"/>
          </p:nvPr>
        </p:nvSpPr>
        <p:spPr/>
        <p:txBody>
          <a:bodyPr/>
          <a:lstStyle/>
          <a:p>
            <a:fld id="{86CB4B4D-7CA3-9044-876B-883B54F8677D}" type="slidenum">
              <a:rPr lang="en-US" smtClean="0"/>
              <a:pPr/>
              <a:t>23</a:t>
            </a:fld>
            <a:endParaRPr lang="en-US" dirty="0"/>
          </a:p>
        </p:txBody>
      </p:sp>
      <p:sp>
        <p:nvSpPr>
          <p:cNvPr id="5" name="Text Placeholder 4"/>
          <p:cNvSpPr>
            <a:spLocks noGrp="1"/>
          </p:cNvSpPr>
          <p:nvPr>
            <p:ph type="body" sz="quarter" idx="14"/>
          </p:nvPr>
        </p:nvSpPr>
        <p:spPr>
          <a:xfrm>
            <a:off x="988828" y="992909"/>
            <a:ext cx="7691622" cy="5363286"/>
          </a:xfrm>
        </p:spPr>
        <p:txBody>
          <a:bodyPr>
            <a:normAutofit/>
          </a:bodyPr>
          <a:lstStyle/>
          <a:p>
            <a:pPr>
              <a:lnSpc>
                <a:spcPct val="150000"/>
              </a:lnSpc>
              <a:buNone/>
            </a:pPr>
            <a:endParaRPr lang="en-US" dirty="0" smtClean="0"/>
          </a:p>
          <a:p>
            <a:pPr>
              <a:lnSpc>
                <a:spcPct val="150000"/>
              </a:lnSpc>
              <a:buNone/>
            </a:pPr>
            <a:endParaRPr lang="en-US" sz="1400" b="1" dirty="0" smtClean="0"/>
          </a:p>
          <a:p>
            <a:pPr>
              <a:lnSpc>
                <a:spcPct val="150000"/>
              </a:lnSpc>
              <a:buNone/>
            </a:pPr>
            <a:r>
              <a:rPr lang="en-US" sz="2400" b="1" dirty="0" smtClean="0"/>
              <a:t>David DeGrand, CPA</a:t>
            </a:r>
          </a:p>
          <a:p>
            <a:pPr>
              <a:buNone/>
            </a:pPr>
            <a:r>
              <a:rPr lang="en-US" sz="2400" dirty="0" smtClean="0"/>
              <a:t>4150 International Plaza Ste. 650, Fort Worth, TX 76109</a:t>
            </a:r>
          </a:p>
          <a:p>
            <a:pPr>
              <a:buNone/>
            </a:pPr>
            <a:r>
              <a:rPr lang="en-US" sz="2400" dirty="0" smtClean="0"/>
              <a:t>817-546-6584 (Office)</a:t>
            </a:r>
          </a:p>
          <a:p>
            <a:pPr>
              <a:buNone/>
            </a:pPr>
            <a:r>
              <a:rPr lang="en-US" sz="2400" dirty="0" smtClean="0"/>
              <a:t>817-980-3322 (Cell)</a:t>
            </a:r>
          </a:p>
          <a:p>
            <a:pPr>
              <a:buNone/>
            </a:pPr>
            <a:r>
              <a:rPr lang="en-US" sz="2400" dirty="0" smtClean="0"/>
              <a:t>david.degrand@sourcehovtax.com</a:t>
            </a:r>
          </a:p>
          <a:p>
            <a:endParaRPr lang="en-US" sz="1050" dirty="0"/>
          </a:p>
        </p:txBody>
      </p:sp>
    </p:spTree>
    <p:extLst>
      <p:ext uri="{BB962C8B-B14F-4D97-AF65-F5344CB8AC3E}">
        <p14:creationId xmlns:p14="http://schemas.microsoft.com/office/powerpoint/2010/main" xmlns="" val="151781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CB4B4D-7CA3-9044-876B-883B54F8677D}" type="slidenum">
              <a:rPr lang="en-US" smtClean="0"/>
              <a:pPr/>
              <a:t>3</a:t>
            </a:fld>
            <a:endParaRPr lang="en-US" dirty="0"/>
          </a:p>
        </p:txBody>
      </p:sp>
      <p:sp>
        <p:nvSpPr>
          <p:cNvPr id="6" name="Text Placeholder 5"/>
          <p:cNvSpPr>
            <a:spLocks noGrp="1"/>
          </p:cNvSpPr>
          <p:nvPr>
            <p:ph type="body" sz="quarter" idx="12"/>
          </p:nvPr>
        </p:nvSpPr>
        <p:spPr/>
        <p:txBody>
          <a:bodyPr/>
          <a:lstStyle/>
          <a:p>
            <a:r>
              <a:rPr lang="en-US" dirty="0" smtClean="0"/>
              <a:t>Extenders Overview</a:t>
            </a:r>
            <a:endParaRPr lang="en-US" dirty="0"/>
          </a:p>
        </p:txBody>
      </p:sp>
      <p:sp>
        <p:nvSpPr>
          <p:cNvPr id="8" name="Text Placeholder 7"/>
          <p:cNvSpPr>
            <a:spLocks noGrp="1"/>
          </p:cNvSpPr>
          <p:nvPr>
            <p:ph type="body" sz="quarter" idx="14"/>
          </p:nvPr>
        </p:nvSpPr>
        <p:spPr>
          <a:xfrm>
            <a:off x="463550" y="1279525"/>
            <a:ext cx="8261350" cy="4629150"/>
          </a:xfrm>
        </p:spPr>
        <p:txBody>
          <a:bodyPr/>
          <a:lstStyle/>
          <a:p>
            <a:r>
              <a:rPr lang="en-US" dirty="0" smtClean="0"/>
              <a:t>The PATH Act retroactively extends approximately 50 taxpayer-favorable tax extenders. </a:t>
            </a:r>
          </a:p>
          <a:p>
            <a:endParaRPr lang="en-US" dirty="0" smtClean="0"/>
          </a:p>
          <a:p>
            <a:r>
              <a:rPr lang="en-US" dirty="0" smtClean="0"/>
              <a:t>Tax extenders are temporary tax provisions that are routinely extended by Congress on a one or two year basis. </a:t>
            </a:r>
          </a:p>
          <a:p>
            <a:endParaRPr lang="en-US" dirty="0" smtClean="0"/>
          </a:p>
          <a:p>
            <a:r>
              <a:rPr lang="en-US" dirty="0" smtClean="0"/>
              <a:t>The previous tax extenders expired at the end of 2014.</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6CB4B4D-7CA3-9044-876B-883B54F8677D}" type="slidenum">
              <a:rPr lang="en-US" smtClean="0"/>
              <a:pPr/>
              <a:t>4</a:t>
            </a:fld>
            <a:endParaRPr lang="en-US" dirty="0"/>
          </a:p>
        </p:txBody>
      </p:sp>
      <p:sp>
        <p:nvSpPr>
          <p:cNvPr id="5" name="Text Placeholder 4"/>
          <p:cNvSpPr>
            <a:spLocks noGrp="1"/>
          </p:cNvSpPr>
          <p:nvPr>
            <p:ph type="body" sz="quarter" idx="12"/>
          </p:nvPr>
        </p:nvSpPr>
        <p:spPr/>
        <p:txBody>
          <a:bodyPr/>
          <a:lstStyle/>
          <a:p>
            <a:r>
              <a:rPr lang="en-US" dirty="0"/>
              <a:t>Extenders Overview</a:t>
            </a:r>
          </a:p>
        </p:txBody>
      </p:sp>
      <p:sp>
        <p:nvSpPr>
          <p:cNvPr id="6" name="Text Placeholder 5"/>
          <p:cNvSpPr>
            <a:spLocks noGrp="1"/>
          </p:cNvSpPr>
          <p:nvPr>
            <p:ph type="body" sz="quarter" idx="14"/>
          </p:nvPr>
        </p:nvSpPr>
        <p:spPr>
          <a:xfrm>
            <a:off x="463550" y="904240"/>
            <a:ext cx="8233410" cy="5374640"/>
          </a:xfrm>
        </p:spPr>
        <p:txBody>
          <a:bodyPr numCol="2">
            <a:normAutofit lnSpcReduction="10000"/>
          </a:bodyPr>
          <a:lstStyle/>
          <a:p>
            <a:pPr>
              <a:buNone/>
            </a:pPr>
            <a:r>
              <a:rPr lang="en-US" sz="1400" b="1" dirty="0" smtClean="0"/>
              <a:t>PERMANENT PROVISIONS </a:t>
            </a:r>
          </a:p>
          <a:p>
            <a:r>
              <a:rPr lang="en-US" sz="1400" dirty="0" smtClean="0">
                <a:solidFill>
                  <a:schemeClr val="accent2"/>
                </a:solidFill>
              </a:rPr>
              <a:t>Research and Development Credit (base credit, 14% ASC, AMT and Payroll provisions)</a:t>
            </a:r>
          </a:p>
          <a:p>
            <a:r>
              <a:rPr lang="en-US" sz="1400" dirty="0" smtClean="0">
                <a:solidFill>
                  <a:schemeClr val="accent2"/>
                </a:solidFill>
              </a:rPr>
              <a:t>Section 179 expensing ($500,000 and $2 million limits, no limitation on real estate)</a:t>
            </a:r>
          </a:p>
          <a:p>
            <a:r>
              <a:rPr lang="en-US" sz="1400" dirty="0" smtClean="0"/>
              <a:t>State and local sales tax deduction</a:t>
            </a:r>
          </a:p>
          <a:p>
            <a:r>
              <a:rPr lang="en-US" sz="1400" dirty="0" smtClean="0">
                <a:solidFill>
                  <a:schemeClr val="accent2"/>
                </a:solidFill>
              </a:rPr>
              <a:t>15-year depreciation for qualified leasehold improvements, qualified restaurant improvements, and qualified retail improvements</a:t>
            </a:r>
          </a:p>
          <a:p>
            <a:r>
              <a:rPr lang="en-US" sz="1400" dirty="0" smtClean="0"/>
              <a:t>International tax relief: Active finance exception </a:t>
            </a:r>
          </a:p>
          <a:p>
            <a:r>
              <a:rPr lang="en-US" sz="1400" dirty="0" smtClean="0"/>
              <a:t>Deduction for teacher classroom expenses </a:t>
            </a:r>
          </a:p>
          <a:p>
            <a:r>
              <a:rPr lang="en-US" sz="1400" dirty="0" smtClean="0"/>
              <a:t>100% exclusion on gains from sale of small business stock</a:t>
            </a:r>
          </a:p>
          <a:p>
            <a:r>
              <a:rPr lang="en-US" sz="1400" dirty="0" smtClean="0"/>
              <a:t>Low-Income Housing Tax Credit extenders: the 9% floor and military housing allowance</a:t>
            </a:r>
          </a:p>
          <a:p>
            <a:r>
              <a:rPr lang="en-US" sz="1400" dirty="0" smtClean="0"/>
              <a:t>Employer wage credit for employees on active duty (expanded for all employers)</a:t>
            </a:r>
          </a:p>
          <a:p>
            <a:r>
              <a:rPr lang="en-US" sz="1400" dirty="0" smtClean="0"/>
              <a:t>All three charitable extenders: food inventory, conservation easements, and IRA charitable rollover, and exemption for certain payments to a controlling exempt organization</a:t>
            </a:r>
          </a:p>
          <a:p>
            <a:r>
              <a:rPr lang="en-US" sz="1400" dirty="0" smtClean="0"/>
              <a:t>Both S corporation provisions: 5-year built in gains tax and charitable contributions </a:t>
            </a:r>
          </a:p>
          <a:p>
            <a:r>
              <a:rPr lang="en-US" sz="1400" dirty="0" smtClean="0"/>
              <a:t>Mass transit parity</a:t>
            </a:r>
          </a:p>
          <a:p>
            <a:r>
              <a:rPr lang="en-US" sz="1400" dirty="0" smtClean="0"/>
              <a:t>Deduction for teacher classroom expenses (indexed for inflation)</a:t>
            </a:r>
          </a:p>
          <a:p>
            <a:r>
              <a:rPr lang="en-US" sz="1400" dirty="0" smtClean="0"/>
              <a:t>Enhancements since 2001: Earned Income Tax Credit, Additional Child Tax Credit, and American Opportunity Tax Credit </a:t>
            </a:r>
          </a:p>
          <a:p>
            <a:r>
              <a:rPr lang="en-US" sz="1400" dirty="0" smtClean="0"/>
              <a:t>Two provisions for mutual funds: treatment of RIC dividends for foreign investors and subjecting RICs to FIRPTA</a:t>
            </a:r>
          </a:p>
          <a:p>
            <a:pPr>
              <a:buNone/>
            </a:pPr>
            <a:r>
              <a:rPr lang="en-US" sz="1400" b="1" dirty="0" smtClean="0"/>
              <a:t>FIVE-YEAR PROVISIONS</a:t>
            </a:r>
          </a:p>
          <a:p>
            <a:r>
              <a:rPr lang="en-US" sz="1400" dirty="0" smtClean="0">
                <a:solidFill>
                  <a:schemeClr val="accent2"/>
                </a:solidFill>
              </a:rPr>
              <a:t>Bonus depreciation (50% for 2015-17, 40% in 2018, 30% in 2019) </a:t>
            </a:r>
          </a:p>
          <a:p>
            <a:r>
              <a:rPr lang="en-US" sz="1400" dirty="0" smtClean="0"/>
              <a:t>International tax relief: Controlled foreign corporation look-through rule </a:t>
            </a:r>
          </a:p>
          <a:p>
            <a:r>
              <a:rPr lang="en-US" sz="1400" dirty="0" smtClean="0"/>
              <a:t>The New Markets Tax Credit</a:t>
            </a:r>
          </a:p>
          <a:p>
            <a:r>
              <a:rPr lang="en-US" sz="1400" dirty="0" smtClean="0"/>
              <a:t>The Work Opportunity Tax Credit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816246" y="6457317"/>
            <a:ext cx="166713" cy="161583"/>
          </a:xfrm>
        </p:spPr>
        <p:txBody>
          <a:bodyPr/>
          <a:lstStyle/>
          <a:p>
            <a:fld id="{86CB4B4D-7CA3-9044-876B-883B54F8677D}" type="slidenum">
              <a:rPr lang="en-US" smtClean="0"/>
              <a:pPr/>
              <a:t>5</a:t>
            </a:fld>
            <a:endParaRPr lang="en-US" dirty="0"/>
          </a:p>
        </p:txBody>
      </p:sp>
      <p:sp>
        <p:nvSpPr>
          <p:cNvPr id="5" name="Text Placeholder 4"/>
          <p:cNvSpPr>
            <a:spLocks noGrp="1"/>
          </p:cNvSpPr>
          <p:nvPr>
            <p:ph type="body" sz="quarter" idx="12"/>
          </p:nvPr>
        </p:nvSpPr>
        <p:spPr/>
        <p:txBody>
          <a:bodyPr/>
          <a:lstStyle/>
          <a:p>
            <a:r>
              <a:rPr lang="en-US" dirty="0"/>
              <a:t>Extenders Overview</a:t>
            </a:r>
          </a:p>
        </p:txBody>
      </p:sp>
      <p:sp>
        <p:nvSpPr>
          <p:cNvPr id="6" name="Text Placeholder 5"/>
          <p:cNvSpPr>
            <a:spLocks noGrp="1"/>
          </p:cNvSpPr>
          <p:nvPr>
            <p:ph type="body" sz="quarter" idx="14"/>
          </p:nvPr>
        </p:nvSpPr>
        <p:spPr>
          <a:xfrm>
            <a:off x="463550" y="894080"/>
            <a:ext cx="8233410" cy="5618480"/>
          </a:xfrm>
        </p:spPr>
        <p:txBody>
          <a:bodyPr numCol="2">
            <a:normAutofit fontScale="77500" lnSpcReduction="20000"/>
          </a:bodyPr>
          <a:lstStyle/>
          <a:p>
            <a:pPr>
              <a:buNone/>
            </a:pPr>
            <a:r>
              <a:rPr lang="en-US" b="1" dirty="0" smtClean="0"/>
              <a:t>TWO-YEAR PROVISIONS</a:t>
            </a:r>
          </a:p>
          <a:p>
            <a:r>
              <a:rPr lang="en-US" dirty="0" smtClean="0"/>
              <a:t>Exclusion of discharged mortgage debt relief from gross income (modified)</a:t>
            </a:r>
          </a:p>
          <a:p>
            <a:r>
              <a:rPr lang="en-US" dirty="0" smtClean="0"/>
              <a:t>Mortgage insurance premiums treated as qualified residence interest</a:t>
            </a:r>
          </a:p>
          <a:p>
            <a:r>
              <a:rPr lang="en-US" dirty="0" smtClean="0"/>
              <a:t>Above the line deduction for qualified tuition and related expenses</a:t>
            </a:r>
          </a:p>
          <a:p>
            <a:r>
              <a:rPr lang="en-US" dirty="0" smtClean="0"/>
              <a:t>Indian Employment Tax Credit</a:t>
            </a:r>
          </a:p>
          <a:p>
            <a:r>
              <a:rPr lang="en-US" dirty="0" smtClean="0"/>
              <a:t>Railroad Track Maintenance Credit (modified)</a:t>
            </a:r>
          </a:p>
          <a:p>
            <a:r>
              <a:rPr lang="en-US" dirty="0" smtClean="0"/>
              <a:t>Mine Rescue Team Training Credit</a:t>
            </a:r>
          </a:p>
          <a:p>
            <a:r>
              <a:rPr lang="en-US" dirty="0" smtClean="0"/>
              <a:t>Qualified Zone Academy Bonds</a:t>
            </a:r>
          </a:p>
          <a:p>
            <a:r>
              <a:rPr lang="en-US" dirty="0" smtClean="0"/>
              <a:t>Race horses: 3-year recovery period</a:t>
            </a:r>
          </a:p>
          <a:p>
            <a:r>
              <a:rPr lang="en-US" dirty="0" smtClean="0"/>
              <a:t>Motorsports complexes; 7-year recovery period</a:t>
            </a:r>
          </a:p>
          <a:p>
            <a:r>
              <a:rPr lang="en-US" dirty="0" smtClean="0">
                <a:solidFill>
                  <a:schemeClr val="accent2"/>
                </a:solidFill>
              </a:rPr>
              <a:t>Accelerated depreciation for business property on Indian reservations (modified)</a:t>
            </a:r>
          </a:p>
          <a:p>
            <a:r>
              <a:rPr lang="en-US" dirty="0" smtClean="0"/>
              <a:t>Election to expense mine safety equipment </a:t>
            </a:r>
          </a:p>
          <a:p>
            <a:r>
              <a:rPr lang="en-US" dirty="0" smtClean="0"/>
              <a:t>Film and television expensing (modified to include live theater)</a:t>
            </a:r>
          </a:p>
          <a:p>
            <a:r>
              <a:rPr lang="en-US" dirty="0" smtClean="0"/>
              <a:t>Section 199 deduction for activities in Puerto Rico</a:t>
            </a:r>
          </a:p>
          <a:p>
            <a:r>
              <a:rPr lang="en-US" dirty="0" smtClean="0"/>
              <a:t>Empowerment Zone tax incentives (modified)</a:t>
            </a:r>
          </a:p>
          <a:p>
            <a:r>
              <a:rPr lang="en-US" dirty="0" smtClean="0"/>
              <a:t>Temporary increase in rum cover over</a:t>
            </a:r>
          </a:p>
          <a:p>
            <a:r>
              <a:rPr lang="en-US" dirty="0" smtClean="0"/>
              <a:t>American Samoa economic development credit </a:t>
            </a:r>
          </a:p>
          <a:p>
            <a:r>
              <a:rPr lang="en-US" dirty="0" smtClean="0"/>
              <a:t>Non-business energy property credit</a:t>
            </a:r>
          </a:p>
          <a:p>
            <a:r>
              <a:rPr lang="en-US" dirty="0" smtClean="0"/>
              <a:t>Alternative fuel vehicle refueling property credit</a:t>
            </a:r>
          </a:p>
          <a:p>
            <a:r>
              <a:rPr lang="en-US" dirty="0" smtClean="0"/>
              <a:t>2-wheeled plug-in electric motor credit</a:t>
            </a:r>
          </a:p>
          <a:p>
            <a:r>
              <a:rPr lang="en-US" dirty="0" smtClean="0"/>
              <a:t>Second generation biofuel producer credit</a:t>
            </a:r>
          </a:p>
          <a:p>
            <a:r>
              <a:rPr lang="en-US" dirty="0" smtClean="0"/>
              <a:t>Biodiesel and renewable diesel incentives credit</a:t>
            </a:r>
          </a:p>
          <a:p>
            <a:r>
              <a:rPr lang="en-US" dirty="0" smtClean="0"/>
              <a:t>Indian Coal Production Tax Credit (modified)</a:t>
            </a:r>
          </a:p>
          <a:p>
            <a:r>
              <a:rPr lang="en-US" dirty="0" smtClean="0"/>
              <a:t>Credit for facilities producing energy from certain renewable resources</a:t>
            </a:r>
          </a:p>
          <a:p>
            <a:r>
              <a:rPr lang="en-US" dirty="0" smtClean="0">
                <a:solidFill>
                  <a:schemeClr val="accent2"/>
                </a:solidFill>
              </a:rPr>
              <a:t>Credit for energy-efficient new homes</a:t>
            </a:r>
          </a:p>
          <a:p>
            <a:r>
              <a:rPr lang="en-US" dirty="0" smtClean="0"/>
              <a:t>Special allowance for second generation biofuel plant property</a:t>
            </a:r>
          </a:p>
          <a:p>
            <a:r>
              <a:rPr lang="en-US" dirty="0" smtClean="0">
                <a:solidFill>
                  <a:schemeClr val="accent2"/>
                </a:solidFill>
              </a:rPr>
              <a:t>Energy efficient commercial buildings deduction</a:t>
            </a:r>
          </a:p>
          <a:p>
            <a:r>
              <a:rPr lang="en-US" dirty="0" smtClean="0"/>
              <a:t>Special rule for sales or dispositions to implement FERC or State electric restructuring policy for qualified electric utilities</a:t>
            </a:r>
          </a:p>
          <a:p>
            <a:r>
              <a:rPr lang="en-US" dirty="0" smtClean="0"/>
              <a:t>Credits relating to alternative fuels</a:t>
            </a:r>
          </a:p>
          <a:p>
            <a:r>
              <a:rPr lang="en-US" dirty="0" smtClean="0"/>
              <a:t>Credit for new qualified fuel cell </a:t>
            </a:r>
            <a:endParaRPr lang="en-US" b="1" dirty="0" smtClean="0"/>
          </a:p>
          <a:p>
            <a:endParaRPr lang="en-US"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6CB4B4D-7CA3-9044-876B-883B54F8677D}" type="slidenum">
              <a:rPr lang="en-US" smtClean="0"/>
              <a:pPr/>
              <a:t>6</a:t>
            </a:fld>
            <a:endParaRPr lang="en-US" dirty="0"/>
          </a:p>
        </p:txBody>
      </p:sp>
      <p:sp>
        <p:nvSpPr>
          <p:cNvPr id="6" name="Text Placeholder 5"/>
          <p:cNvSpPr>
            <a:spLocks noGrp="1"/>
          </p:cNvSpPr>
          <p:nvPr>
            <p:ph type="body" sz="quarter" idx="12"/>
          </p:nvPr>
        </p:nvSpPr>
        <p:spPr/>
        <p:txBody>
          <a:bodyPr/>
          <a:lstStyle/>
          <a:p>
            <a:r>
              <a:rPr lang="en-US" dirty="0" smtClean="0"/>
              <a:t>What is the R&amp;D Tax Credit</a:t>
            </a:r>
            <a:endParaRPr lang="en-US" dirty="0"/>
          </a:p>
        </p:txBody>
      </p:sp>
      <p:sp>
        <p:nvSpPr>
          <p:cNvPr id="8" name="Text Placeholder 7"/>
          <p:cNvSpPr>
            <a:spLocks noGrp="1"/>
          </p:cNvSpPr>
          <p:nvPr>
            <p:ph type="body" sz="quarter" idx="14"/>
          </p:nvPr>
        </p:nvSpPr>
        <p:spPr>
          <a:xfrm>
            <a:off x="463550" y="1594339"/>
            <a:ext cx="8261350" cy="4314336"/>
          </a:xfrm>
        </p:spPr>
        <p:txBody>
          <a:bodyPr>
            <a:normAutofit/>
          </a:bodyPr>
          <a:lstStyle/>
          <a:p>
            <a:r>
              <a:rPr lang="en-US" dirty="0" smtClean="0"/>
              <a:t>Who Qualifies for the Credit?</a:t>
            </a:r>
            <a:br>
              <a:rPr lang="en-US" dirty="0" smtClean="0"/>
            </a:br>
            <a:r>
              <a:rPr lang="en-US" sz="1400" dirty="0" smtClean="0"/>
              <a:t>Companies that are involved in manufacturing, engineering, software development, </a:t>
            </a:r>
            <a:r>
              <a:rPr lang="en-US" sz="1400" dirty="0" smtClean="0"/>
              <a:t>technical services.</a:t>
            </a:r>
            <a:r>
              <a:rPr lang="en-US" dirty="0" smtClean="0"/>
              <a:t/>
            </a:r>
            <a:br>
              <a:rPr lang="en-US" dirty="0" smtClean="0"/>
            </a:br>
            <a:endParaRPr lang="en-US" dirty="0" smtClean="0"/>
          </a:p>
          <a:p>
            <a:r>
              <a:rPr lang="en-US" dirty="0" smtClean="0"/>
              <a:t>What are These Companies Doing that Qualifies?</a:t>
            </a:r>
            <a:br>
              <a:rPr lang="en-US" dirty="0" smtClean="0"/>
            </a:br>
            <a:r>
              <a:rPr lang="en-US" sz="1400" dirty="0" smtClean="0"/>
              <a:t>Improving and Product or Process, Using Technology, Looking for New Information, Experimenting.</a:t>
            </a:r>
            <a:r>
              <a:rPr lang="en-US" dirty="0" smtClean="0"/>
              <a:t/>
            </a:r>
            <a:br>
              <a:rPr lang="en-US" dirty="0" smtClean="0"/>
            </a:br>
            <a:endParaRPr lang="en-US" dirty="0" smtClean="0"/>
          </a:p>
          <a:p>
            <a:r>
              <a:rPr lang="en-US" dirty="0" smtClean="0"/>
              <a:t>Where Does the Credit Come From?</a:t>
            </a:r>
            <a:br>
              <a:rPr lang="en-US" dirty="0" smtClean="0"/>
            </a:br>
            <a:r>
              <a:rPr lang="en-US" sz="1400" dirty="0" smtClean="0"/>
              <a:t>Salaries, Supplies, Contract Labor</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Proprietary &amp; Confidential</a:t>
            </a:r>
            <a:endParaRPr lang="en-US" dirty="0"/>
          </a:p>
        </p:txBody>
      </p:sp>
      <p:sp>
        <p:nvSpPr>
          <p:cNvPr id="3" name="Slide Number Placeholder 2"/>
          <p:cNvSpPr>
            <a:spLocks noGrp="1"/>
          </p:cNvSpPr>
          <p:nvPr>
            <p:ph type="sldNum" sz="quarter" idx="11"/>
          </p:nvPr>
        </p:nvSpPr>
        <p:spPr/>
        <p:txBody>
          <a:bodyPr/>
          <a:lstStyle/>
          <a:p>
            <a:fld id="{86CB4B4D-7CA3-9044-876B-883B54F8677D}" type="slidenum">
              <a:rPr lang="en-US" smtClean="0"/>
              <a:pPr/>
              <a:t>7</a:t>
            </a:fld>
            <a:endParaRPr lang="en-US" dirty="0"/>
          </a:p>
        </p:txBody>
      </p:sp>
      <p:sp>
        <p:nvSpPr>
          <p:cNvPr id="4" name="Title 3"/>
          <p:cNvSpPr>
            <a:spLocks noGrp="1"/>
          </p:cNvSpPr>
          <p:nvPr>
            <p:ph type="title"/>
          </p:nvPr>
        </p:nvSpPr>
        <p:spPr/>
        <p:txBody>
          <a:bodyPr/>
          <a:lstStyle/>
          <a:p>
            <a:r>
              <a:rPr lang="en-US" dirty="0" smtClean="0"/>
              <a:t>Who Qualifies for the Credit</a:t>
            </a:r>
            <a:endParaRPr lang="en-US" i="1" dirty="0"/>
          </a:p>
        </p:txBody>
      </p:sp>
      <p:graphicFrame>
        <p:nvGraphicFramePr>
          <p:cNvPr id="5" name="Table 4"/>
          <p:cNvGraphicFramePr>
            <a:graphicFrameLocks noGrp="1"/>
          </p:cNvGraphicFramePr>
          <p:nvPr>
            <p:extLst/>
          </p:nvPr>
        </p:nvGraphicFramePr>
        <p:xfrm>
          <a:off x="925974" y="876783"/>
          <a:ext cx="7467600" cy="5343324"/>
        </p:xfrm>
        <a:graphic>
          <a:graphicData uri="http://schemas.openxmlformats.org/drawingml/2006/table">
            <a:tbl>
              <a:tblPr firstRow="1" bandRow="1">
                <a:tableStyleId>{5C22544A-7EE6-4342-B048-85BDC9FD1C3A}</a:tableStyleId>
              </a:tblPr>
              <a:tblGrid>
                <a:gridCol w="4943340"/>
                <a:gridCol w="1367308"/>
                <a:gridCol w="1156952"/>
              </a:tblGrid>
              <a:tr h="77132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u="none" strike="noStrike" dirty="0" smtClean="0"/>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t>By Sector</a:t>
                      </a:r>
                    </a:p>
                    <a:p>
                      <a:pPr algn="l" fontAlgn="b"/>
                      <a:endParaRPr lang="en-US" sz="1400" b="1" i="0" u="none" strike="noStrike" dirty="0">
                        <a:solidFill>
                          <a:schemeClr val="bg1"/>
                        </a:solidFill>
                        <a:latin typeface="+mn-lt"/>
                      </a:endParaRPr>
                    </a:p>
                  </a:txBody>
                  <a:tcPr marL="45720" marR="45720" anchor="ctr"/>
                </a:tc>
                <a:tc>
                  <a:txBody>
                    <a:bodyPr/>
                    <a:lstStyle/>
                    <a:p>
                      <a:pPr algn="ctr" fontAlgn="b"/>
                      <a:r>
                        <a:rPr lang="en-US" sz="1400" u="none" strike="noStrike" dirty="0"/>
                        <a:t>Total # Claims</a:t>
                      </a:r>
                      <a:endParaRPr lang="en-US" sz="1400" b="1" i="0" u="none" strike="noStrike" dirty="0">
                        <a:solidFill>
                          <a:schemeClr val="bg1"/>
                        </a:solidFill>
                        <a:latin typeface="+mn-lt"/>
                      </a:endParaRPr>
                    </a:p>
                  </a:txBody>
                  <a:tcPr marL="45720" marR="45720" anchor="b"/>
                </a:tc>
                <a:tc>
                  <a:txBody>
                    <a:bodyPr/>
                    <a:lstStyle/>
                    <a:p>
                      <a:pPr algn="ctr" fontAlgn="b"/>
                      <a:r>
                        <a:rPr lang="en-US" sz="1400" u="none" strike="noStrike" dirty="0" smtClean="0"/>
                        <a:t>%</a:t>
                      </a:r>
                      <a:r>
                        <a:rPr lang="en-US" sz="1400" u="none" strike="noStrike" baseline="0" dirty="0" smtClean="0"/>
                        <a:t> </a:t>
                      </a:r>
                      <a:r>
                        <a:rPr lang="en-US" sz="1400" u="none" strike="noStrike" dirty="0" smtClean="0"/>
                        <a:t>of </a:t>
                      </a:r>
                      <a:r>
                        <a:rPr lang="en-US" sz="1400" u="none" strike="noStrike" dirty="0"/>
                        <a:t>Claims</a:t>
                      </a:r>
                      <a:endParaRPr lang="en-US" sz="1400" b="1" i="0" u="none" strike="noStrike" dirty="0">
                        <a:solidFill>
                          <a:schemeClr val="bg1"/>
                        </a:solidFill>
                        <a:latin typeface="+mn-lt"/>
                      </a:endParaRPr>
                    </a:p>
                  </a:txBody>
                  <a:tcPr marL="45720" marR="45720" anchor="b"/>
                </a:tc>
              </a:tr>
              <a:tr h="263538">
                <a:tc>
                  <a:txBody>
                    <a:bodyPr/>
                    <a:lstStyle/>
                    <a:p>
                      <a:pPr algn="l" fontAlgn="b"/>
                      <a:r>
                        <a:rPr lang="en-US" sz="1400" u="none" strike="noStrike" dirty="0"/>
                        <a:t>Totals</a:t>
                      </a:r>
                      <a:endParaRPr lang="en-US" sz="1400" b="1" i="0" u="none" strike="noStrike" dirty="0">
                        <a:solidFill>
                          <a:srgbClr val="000000"/>
                        </a:solidFill>
                        <a:latin typeface="+mn-lt"/>
                      </a:endParaRPr>
                    </a:p>
                  </a:txBody>
                  <a:tcPr marL="45720" marR="45720" anchor="b"/>
                </a:tc>
                <a:tc>
                  <a:txBody>
                    <a:bodyPr/>
                    <a:lstStyle/>
                    <a:p>
                      <a:pPr algn="ctr" fontAlgn="b"/>
                      <a:r>
                        <a:rPr lang="en-US" sz="1400" u="none" strike="noStrike" dirty="0" smtClean="0"/>
                        <a:t>15,873</a:t>
                      </a:r>
                      <a:endParaRPr lang="en-US" sz="1400" b="1" i="0" u="none" strike="noStrike" dirty="0">
                        <a:solidFill>
                          <a:srgbClr val="000000"/>
                        </a:solidFill>
                        <a:latin typeface="+mn-lt"/>
                      </a:endParaRPr>
                    </a:p>
                  </a:txBody>
                  <a:tcPr marL="45720" marR="45720" anchor="b"/>
                </a:tc>
                <a:tc>
                  <a:txBody>
                    <a:bodyPr/>
                    <a:lstStyle/>
                    <a:p>
                      <a:pPr algn="ctr" fontAlgn="b"/>
                      <a:r>
                        <a:rPr lang="en-US" sz="1400" u="none" strike="noStrike" dirty="0"/>
                        <a:t> </a:t>
                      </a:r>
                      <a:endParaRPr lang="en-US" sz="1400" b="1"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Agriculture, forestry, fishing, and hunting</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59</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0.4%</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Mining</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81</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0.5%</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Utilities</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67</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0.4%</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Construction</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240</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1.5%</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Manufacturing</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6,219</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39.2%</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Wholesale and retail trade</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1,017</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6.7%</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Transportation and warehousing</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58</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0.4%</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Information</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1,583</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10.0%</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Finance and insurance</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304</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1.9%</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Real estate, rental, and leasing</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82</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0.5%</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Professional, scientific, and technical </a:t>
                      </a:r>
                      <a:r>
                        <a:rPr lang="en-US" sz="1400" u="none" strike="noStrike" dirty="0" smtClean="0"/>
                        <a:t>services</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5,280</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33.2%</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Management of companies (holding companies)</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403</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2.5%</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Administrative/ support and waste management services</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148</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0.9%</a:t>
                      </a:r>
                      <a:endParaRPr lang="en-US" sz="1400" b="0" i="0" u="none" strike="noStrike" dirty="0">
                        <a:solidFill>
                          <a:srgbClr val="000000"/>
                        </a:solidFill>
                        <a:latin typeface="+mn-lt"/>
                      </a:endParaRPr>
                    </a:p>
                  </a:txBody>
                  <a:tcPr marL="45720" marR="45720" anchor="b"/>
                </a:tc>
              </a:tr>
              <a:tr h="263538">
                <a:tc>
                  <a:txBody>
                    <a:bodyPr/>
                    <a:lstStyle/>
                    <a:p>
                      <a:pPr algn="l" fontAlgn="ctr"/>
                      <a:r>
                        <a:rPr lang="en-US" sz="1400" u="none" strike="noStrike" dirty="0"/>
                        <a:t>Various  </a:t>
                      </a:r>
                      <a:r>
                        <a:rPr lang="en-US" sz="1400" u="none" strike="noStrike" dirty="0" smtClean="0"/>
                        <a:t>services</a:t>
                      </a:r>
                      <a:endParaRPr lang="en-US" sz="1400" b="0" i="0" u="none" strike="noStrike" dirty="0">
                        <a:solidFill>
                          <a:srgbClr val="000000"/>
                        </a:solidFill>
                        <a:latin typeface="+mn-lt"/>
                      </a:endParaRPr>
                    </a:p>
                  </a:txBody>
                  <a:tcPr marL="45720" marR="45720" anchor="ctr"/>
                </a:tc>
                <a:tc>
                  <a:txBody>
                    <a:bodyPr/>
                    <a:lstStyle/>
                    <a:p>
                      <a:pPr algn="ctr" fontAlgn="b"/>
                      <a:r>
                        <a:rPr lang="en-US" sz="1400" u="none" strike="noStrike" dirty="0" smtClean="0"/>
                        <a:t>278</a:t>
                      </a:r>
                      <a:endParaRPr lang="en-US" sz="1400" b="0" i="0" u="none" strike="noStrike" dirty="0">
                        <a:solidFill>
                          <a:srgbClr val="000000"/>
                        </a:solidFill>
                        <a:latin typeface="+mn-lt"/>
                      </a:endParaRPr>
                    </a:p>
                  </a:txBody>
                  <a:tcPr marL="45720" marR="45720" anchor="b"/>
                </a:tc>
                <a:tc>
                  <a:txBody>
                    <a:bodyPr/>
                    <a:lstStyle/>
                    <a:p>
                      <a:pPr algn="ctr" fontAlgn="b"/>
                      <a:r>
                        <a:rPr lang="en-US" sz="1400" u="none" strike="noStrike" dirty="0" smtClean="0"/>
                        <a:t>1.8%</a:t>
                      </a:r>
                      <a:endParaRPr lang="en-US" sz="1400" b="0" i="0" u="none" strike="noStrike" dirty="0">
                        <a:solidFill>
                          <a:srgbClr val="000000"/>
                        </a:solidFill>
                        <a:latin typeface="+mn-lt"/>
                      </a:endParaRPr>
                    </a:p>
                  </a:txBody>
                  <a:tcPr marL="45720" marR="45720" anchor="b"/>
                </a:tc>
              </a:tr>
            </a:tbl>
          </a:graphicData>
        </a:graphic>
      </p:graphicFrame>
    </p:spTree>
    <p:extLst>
      <p:ext uri="{BB962C8B-B14F-4D97-AF65-F5344CB8AC3E}">
        <p14:creationId xmlns:p14="http://schemas.microsoft.com/office/powerpoint/2010/main" xmlns="" val="138906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Proprietary &amp; Confidential</a:t>
            </a:r>
            <a:endParaRPr lang="en-US" dirty="0"/>
          </a:p>
        </p:txBody>
      </p:sp>
      <p:sp>
        <p:nvSpPr>
          <p:cNvPr id="3" name="Slide Number Placeholder 2"/>
          <p:cNvSpPr>
            <a:spLocks noGrp="1"/>
          </p:cNvSpPr>
          <p:nvPr>
            <p:ph type="sldNum" sz="quarter" idx="4"/>
          </p:nvPr>
        </p:nvSpPr>
        <p:spPr/>
        <p:txBody>
          <a:bodyPr/>
          <a:lstStyle/>
          <a:p>
            <a:fld id="{86CB4B4D-7CA3-9044-876B-883B54F8677D}" type="slidenum">
              <a:rPr lang="en-US" smtClean="0"/>
              <a:pPr/>
              <a:t>8</a:t>
            </a:fld>
            <a:endParaRPr lang="en-US" dirty="0"/>
          </a:p>
        </p:txBody>
      </p:sp>
      <p:sp>
        <p:nvSpPr>
          <p:cNvPr id="4" name="Text Placeholder 3"/>
          <p:cNvSpPr>
            <a:spLocks noGrp="1"/>
          </p:cNvSpPr>
          <p:nvPr>
            <p:ph type="body" sz="quarter" idx="12"/>
          </p:nvPr>
        </p:nvSpPr>
        <p:spPr/>
        <p:txBody>
          <a:bodyPr/>
          <a:lstStyle/>
          <a:p>
            <a:r>
              <a:rPr lang="en-US" dirty="0"/>
              <a:t>Who is claiming the R&amp;D credit?</a:t>
            </a:r>
          </a:p>
        </p:txBody>
      </p:sp>
      <p:sp>
        <p:nvSpPr>
          <p:cNvPr id="6" name="Text Placeholder 4"/>
          <p:cNvSpPr>
            <a:spLocks noGrp="1"/>
          </p:cNvSpPr>
          <p:nvPr>
            <p:ph type="body" sz="quarter" idx="14"/>
          </p:nvPr>
        </p:nvSpPr>
        <p:spPr>
          <a:xfrm>
            <a:off x="463550" y="4398379"/>
            <a:ext cx="8216900" cy="1466969"/>
          </a:xfrm>
        </p:spPr>
        <p:txBody>
          <a:bodyPr>
            <a:normAutofit/>
          </a:bodyPr>
          <a:lstStyle/>
          <a:p>
            <a:r>
              <a:rPr lang="en-US" sz="1800" dirty="0"/>
              <a:t>Total credits in 2012 $10.8 billion</a:t>
            </a:r>
          </a:p>
          <a:p>
            <a:pPr>
              <a:lnSpc>
                <a:spcPct val="110000"/>
              </a:lnSpc>
            </a:pPr>
            <a:r>
              <a:rPr lang="en-US" sz="1800" dirty="0"/>
              <a:t>Average credit size for companies under $10,000,000 is </a:t>
            </a:r>
            <a:r>
              <a:rPr lang="en-US" sz="1800" b="1" dirty="0"/>
              <a:t>$89,800</a:t>
            </a:r>
          </a:p>
          <a:p>
            <a:pPr>
              <a:lnSpc>
                <a:spcPct val="120000"/>
              </a:lnSpc>
            </a:pPr>
            <a:r>
              <a:rPr lang="en-US" sz="1800" dirty="0"/>
              <a:t>Average credit size for companies  $10,000,000 - $50,000,000 is </a:t>
            </a:r>
            <a:r>
              <a:rPr lang="en-US" sz="1800" b="1" dirty="0"/>
              <a:t>$129,500</a:t>
            </a:r>
          </a:p>
        </p:txBody>
      </p:sp>
      <p:graphicFrame>
        <p:nvGraphicFramePr>
          <p:cNvPr id="7" name="Content Placeholder 4"/>
          <p:cNvGraphicFramePr>
            <a:graphicFrameLocks/>
          </p:cNvGraphicFramePr>
          <p:nvPr>
            <p:extLst>
              <p:ext uri="{D42A27DB-BD31-4B8C-83A1-F6EECF244321}">
                <p14:modId xmlns:p14="http://schemas.microsoft.com/office/powerpoint/2010/main" xmlns="" val="569470052"/>
              </p:ext>
            </p:extLst>
          </p:nvPr>
        </p:nvGraphicFramePr>
        <p:xfrm>
          <a:off x="457200" y="1035294"/>
          <a:ext cx="8185150" cy="3105714"/>
        </p:xfrm>
        <a:graphic>
          <a:graphicData uri="http://schemas.openxmlformats.org/drawingml/2006/table">
            <a:tbl>
              <a:tblPr firstRow="1">
                <a:tableStyleId>{21E4AEA4-8DFA-4A89-87EB-49C32662AFE0}</a:tableStyleId>
              </a:tblPr>
              <a:tblGrid>
                <a:gridCol w="5702322"/>
                <a:gridCol w="2482828"/>
              </a:tblGrid>
              <a:tr h="326640">
                <a:tc rowSpan="2">
                  <a:txBody>
                    <a:bodyPr/>
                    <a:lstStyle/>
                    <a:p>
                      <a:pPr algn="ctr" fontAlgn="b"/>
                      <a:r>
                        <a:rPr lang="en-US" sz="1800" u="none" strike="noStrike" dirty="0"/>
                        <a:t>Sales</a:t>
                      </a:r>
                      <a:endParaRPr lang="en-US" sz="1800" b="1" i="0" u="none" strike="noStrike" dirty="0">
                        <a:solidFill>
                          <a:schemeClr val="bg1"/>
                        </a:solidFill>
                        <a:latin typeface="Arial"/>
                      </a:endParaRPr>
                    </a:p>
                  </a:txBody>
                  <a:tcPr anchor="ctr"/>
                </a:tc>
                <a:tc>
                  <a:txBody>
                    <a:bodyPr/>
                    <a:lstStyle/>
                    <a:p>
                      <a:pPr algn="ctr" fontAlgn="b"/>
                      <a:r>
                        <a:rPr lang="en-US" sz="1800" u="none" strike="noStrike" dirty="0" smtClean="0"/>
                        <a:t>2012</a:t>
                      </a:r>
                      <a:endParaRPr lang="en-US" sz="1800" b="1" i="0" u="none" strike="noStrike" dirty="0">
                        <a:solidFill>
                          <a:schemeClr val="bg1"/>
                        </a:solidFill>
                        <a:latin typeface="Arial"/>
                      </a:endParaRPr>
                    </a:p>
                  </a:txBody>
                  <a:tcPr anchor="b"/>
                </a:tc>
              </a:tr>
              <a:tr h="584514">
                <a:tc vMerge="1">
                  <a:txBody>
                    <a:bodyPr/>
                    <a:lstStyle/>
                    <a:p>
                      <a:endParaRPr lang="en-US"/>
                    </a:p>
                  </a:txBody>
                  <a:tcPr/>
                </a:tc>
                <a:tc>
                  <a:txBody>
                    <a:bodyPr/>
                    <a:lstStyle/>
                    <a:p>
                      <a:pPr algn="ctr" fontAlgn="b"/>
                      <a:r>
                        <a:rPr lang="en-US" sz="1800" u="none" strike="noStrike" dirty="0"/>
                        <a:t># of credit claims</a:t>
                      </a:r>
                      <a:endParaRPr lang="en-US" sz="1800" b="1" i="0" u="none" strike="noStrike" dirty="0">
                        <a:solidFill>
                          <a:schemeClr val="bg1"/>
                        </a:solidFill>
                        <a:latin typeface="Arial"/>
                      </a:endParaRPr>
                    </a:p>
                  </a:txBody>
                  <a:tcPr anchor="b"/>
                </a:tc>
              </a:tr>
              <a:tr h="326640">
                <a:tc>
                  <a:txBody>
                    <a:bodyPr/>
                    <a:lstStyle/>
                    <a:p>
                      <a:pPr algn="l" fontAlgn="b"/>
                      <a:r>
                        <a:rPr lang="en-US" sz="1800" u="none" strike="noStrike" dirty="0" smtClean="0"/>
                        <a:t>Under $10,000,000</a:t>
                      </a:r>
                      <a:endParaRPr lang="en-US" sz="1800" b="0" i="0" u="none" strike="noStrike" dirty="0">
                        <a:solidFill>
                          <a:srgbClr val="000000"/>
                        </a:solidFill>
                        <a:latin typeface="Arial"/>
                      </a:endParaRPr>
                    </a:p>
                  </a:txBody>
                  <a:tcPr anchor="b"/>
                </a:tc>
                <a:tc>
                  <a:txBody>
                    <a:bodyPr/>
                    <a:lstStyle/>
                    <a:p>
                      <a:pPr algn="r" fontAlgn="b"/>
                      <a:r>
                        <a:rPr lang="en-US" sz="1800" u="none" strike="noStrike" dirty="0" smtClean="0"/>
                        <a:t>8,105</a:t>
                      </a:r>
                      <a:endParaRPr lang="en-US" sz="1800" b="0" i="0" u="none" strike="noStrike" dirty="0">
                        <a:solidFill>
                          <a:srgbClr val="000000"/>
                        </a:solidFill>
                        <a:latin typeface="Arial"/>
                      </a:endParaRPr>
                    </a:p>
                  </a:txBody>
                  <a:tcPr anchor="b"/>
                </a:tc>
              </a:tr>
              <a:tr h="326640">
                <a:tc>
                  <a:txBody>
                    <a:bodyPr/>
                    <a:lstStyle/>
                    <a:p>
                      <a:pPr algn="l" fontAlgn="b"/>
                      <a:r>
                        <a:rPr lang="en-US" sz="1800" u="none" strike="noStrike" dirty="0"/>
                        <a:t>$10,000,000 under $50,000,000</a:t>
                      </a:r>
                      <a:endParaRPr lang="en-US" sz="1800" b="0" i="0" u="none" strike="noStrike" dirty="0">
                        <a:solidFill>
                          <a:srgbClr val="000000"/>
                        </a:solidFill>
                        <a:latin typeface="Arial"/>
                      </a:endParaRPr>
                    </a:p>
                  </a:txBody>
                  <a:tcPr anchor="b"/>
                </a:tc>
                <a:tc>
                  <a:txBody>
                    <a:bodyPr/>
                    <a:lstStyle/>
                    <a:p>
                      <a:pPr algn="r" fontAlgn="b"/>
                      <a:r>
                        <a:rPr lang="en-US" sz="1800" u="none" strike="noStrike" dirty="0" smtClean="0"/>
                        <a:t>3,399</a:t>
                      </a:r>
                      <a:endParaRPr lang="en-US" sz="1800" b="0" i="0" u="none" strike="noStrike" dirty="0">
                        <a:solidFill>
                          <a:srgbClr val="000000"/>
                        </a:solidFill>
                        <a:latin typeface="Arial"/>
                      </a:endParaRPr>
                    </a:p>
                  </a:txBody>
                  <a:tcPr anchor="b"/>
                </a:tc>
              </a:tr>
              <a:tr h="326640">
                <a:tc>
                  <a:txBody>
                    <a:bodyPr/>
                    <a:lstStyle/>
                    <a:p>
                      <a:pPr algn="l" fontAlgn="b"/>
                      <a:r>
                        <a:rPr lang="en-US" sz="1800" u="none" strike="noStrike" dirty="0"/>
                        <a:t>$50,000,000 under $250,000,000</a:t>
                      </a:r>
                      <a:endParaRPr lang="en-US" sz="1800" b="0" i="0" u="none" strike="noStrike" dirty="0">
                        <a:solidFill>
                          <a:srgbClr val="000000"/>
                        </a:solidFill>
                        <a:latin typeface="Arial"/>
                      </a:endParaRPr>
                    </a:p>
                  </a:txBody>
                  <a:tcPr anchor="b"/>
                </a:tc>
                <a:tc>
                  <a:txBody>
                    <a:bodyPr/>
                    <a:lstStyle/>
                    <a:p>
                      <a:pPr algn="r" fontAlgn="b"/>
                      <a:r>
                        <a:rPr lang="en-US" sz="1800" u="none" strike="noStrike" dirty="0" smtClean="0"/>
                        <a:t>2,073</a:t>
                      </a:r>
                      <a:endParaRPr lang="en-US" sz="1800" b="0" i="0" u="none" strike="noStrike" dirty="0">
                        <a:solidFill>
                          <a:srgbClr val="000000"/>
                        </a:solidFill>
                        <a:latin typeface="Arial"/>
                      </a:endParaRPr>
                    </a:p>
                  </a:txBody>
                  <a:tcPr anchor="b"/>
                </a:tc>
              </a:tr>
              <a:tr h="326640">
                <a:tc>
                  <a:txBody>
                    <a:bodyPr/>
                    <a:lstStyle/>
                    <a:p>
                      <a:pPr algn="l" fontAlgn="b"/>
                      <a:r>
                        <a:rPr lang="en-US" sz="1800" u="none" strike="noStrike" dirty="0"/>
                        <a:t>$250,000,000 or more</a:t>
                      </a:r>
                      <a:endParaRPr lang="en-US" sz="1800" b="0" i="0" u="none" strike="noStrike" dirty="0">
                        <a:solidFill>
                          <a:srgbClr val="000000"/>
                        </a:solidFill>
                        <a:latin typeface="Arial"/>
                      </a:endParaRPr>
                    </a:p>
                  </a:txBody>
                  <a:tcPr anchor="b"/>
                </a:tc>
                <a:tc>
                  <a:txBody>
                    <a:bodyPr/>
                    <a:lstStyle/>
                    <a:p>
                      <a:pPr algn="r" fontAlgn="b"/>
                      <a:r>
                        <a:rPr lang="en-US" sz="1800" u="none" strike="noStrike" dirty="0" smtClean="0"/>
                        <a:t>2,295</a:t>
                      </a:r>
                      <a:endParaRPr lang="en-US" sz="1800" b="0" i="0" u="none" strike="noStrike" dirty="0">
                        <a:solidFill>
                          <a:srgbClr val="000000"/>
                        </a:solidFill>
                        <a:latin typeface="Arial"/>
                      </a:endParaRPr>
                    </a:p>
                  </a:txBody>
                  <a:tcPr anchor="b"/>
                </a:tc>
              </a:tr>
              <a:tr h="326640">
                <a:tc>
                  <a:txBody>
                    <a:bodyPr/>
                    <a:lstStyle/>
                    <a:p>
                      <a:pPr algn="l" fontAlgn="b"/>
                      <a:r>
                        <a:rPr lang="en-US" sz="1800" u="none" strike="noStrike" dirty="0"/>
                        <a:t>Total</a:t>
                      </a:r>
                      <a:endParaRPr lang="en-US" sz="1800" b="0" i="0" u="none" strike="noStrike" dirty="0">
                        <a:solidFill>
                          <a:srgbClr val="000000"/>
                        </a:solidFill>
                        <a:latin typeface="Arial"/>
                      </a:endParaRPr>
                    </a:p>
                  </a:txBody>
                  <a:tcPr anchor="b"/>
                </a:tc>
                <a:tc>
                  <a:txBody>
                    <a:bodyPr/>
                    <a:lstStyle/>
                    <a:p>
                      <a:pPr algn="r" fontAlgn="b"/>
                      <a:r>
                        <a:rPr lang="en-US" sz="1800" u="none" strike="noStrike" dirty="0" smtClean="0"/>
                        <a:t>15,873</a:t>
                      </a:r>
                      <a:endParaRPr lang="en-US" sz="1800" b="0" i="0" u="none" strike="noStrike" dirty="0">
                        <a:solidFill>
                          <a:srgbClr val="000000"/>
                        </a:solidFill>
                        <a:latin typeface="Arial"/>
                      </a:endParaRPr>
                    </a:p>
                  </a:txBody>
                  <a:tcPr anchor="b"/>
                </a:tc>
              </a:tr>
              <a:tr h="326640">
                <a:tc gridSpan="2">
                  <a:txBody>
                    <a:bodyPr/>
                    <a:lstStyle/>
                    <a:p>
                      <a:pPr algn="l" fontAlgn="b"/>
                      <a:r>
                        <a:rPr lang="en-US" sz="1200" u="none" strike="noStrike" dirty="0"/>
                        <a:t>Source: Statistics of Income Division: </a:t>
                      </a:r>
                      <a:r>
                        <a:rPr lang="en-US" sz="1200" u="none" strike="noStrike" dirty="0" smtClean="0"/>
                        <a:t>2012 </a:t>
                      </a:r>
                      <a:r>
                        <a:rPr lang="en-US" sz="1200" u="none" strike="noStrike" dirty="0"/>
                        <a:t>Corporate Returns Data</a:t>
                      </a:r>
                      <a:endParaRPr lang="en-US" sz="1200" b="0" i="0" u="none" strike="noStrike" dirty="0">
                        <a:solidFill>
                          <a:srgbClr val="000000"/>
                        </a:solidFill>
                        <a:latin typeface="Arial"/>
                      </a:endParaRPr>
                    </a:p>
                  </a:txBody>
                  <a:tcPr anchor="b"/>
                </a:tc>
                <a:tc hMerge="1">
                  <a:txBody>
                    <a:bodyPr/>
                    <a:lstStyle/>
                    <a:p>
                      <a:endParaRPr lang="en-US"/>
                    </a:p>
                  </a:txBody>
                  <a:tcPr/>
                </a:tc>
              </a:tr>
            </a:tbl>
          </a:graphicData>
        </a:graphic>
      </p:graphicFrame>
    </p:spTree>
    <p:extLst>
      <p:ext uri="{BB962C8B-B14F-4D97-AF65-F5344CB8AC3E}">
        <p14:creationId xmlns:p14="http://schemas.microsoft.com/office/powerpoint/2010/main" xmlns="" val="54428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Proprietary &amp; Confidential</a:t>
            </a:r>
            <a:endParaRPr lang="en-US" dirty="0"/>
          </a:p>
        </p:txBody>
      </p:sp>
      <p:sp>
        <p:nvSpPr>
          <p:cNvPr id="3" name="Slide Number Placeholder 2"/>
          <p:cNvSpPr>
            <a:spLocks noGrp="1"/>
          </p:cNvSpPr>
          <p:nvPr>
            <p:ph type="sldNum" sz="quarter" idx="11"/>
          </p:nvPr>
        </p:nvSpPr>
        <p:spPr/>
        <p:txBody>
          <a:bodyPr/>
          <a:lstStyle/>
          <a:p>
            <a:fld id="{86CB4B4D-7CA3-9044-876B-883B54F8677D}" type="slidenum">
              <a:rPr lang="en-US" smtClean="0"/>
              <a:pPr/>
              <a:t>9</a:t>
            </a:fld>
            <a:endParaRPr lang="en-US" dirty="0"/>
          </a:p>
        </p:txBody>
      </p:sp>
      <p:sp>
        <p:nvSpPr>
          <p:cNvPr id="4" name="Text Placeholder 3"/>
          <p:cNvSpPr>
            <a:spLocks noGrp="1"/>
          </p:cNvSpPr>
          <p:nvPr>
            <p:ph type="body" sz="quarter" idx="12"/>
          </p:nvPr>
        </p:nvSpPr>
        <p:spPr/>
        <p:txBody>
          <a:bodyPr/>
          <a:lstStyle/>
          <a:p>
            <a:r>
              <a:rPr lang="en-US" dirty="0" smtClean="0"/>
              <a:t>Qualifying R&amp;D Activities </a:t>
            </a:r>
            <a:endParaRPr lang="en-US" dirty="0"/>
          </a:p>
        </p:txBody>
      </p:sp>
      <p:sp>
        <p:nvSpPr>
          <p:cNvPr id="5" name="Rectangle 4"/>
          <p:cNvSpPr/>
          <p:nvPr/>
        </p:nvSpPr>
        <p:spPr>
          <a:xfrm>
            <a:off x="501124" y="1014637"/>
            <a:ext cx="8315122" cy="1754326"/>
          </a:xfrm>
          <a:prstGeom prst="rect">
            <a:avLst/>
          </a:prstGeom>
        </p:spPr>
        <p:txBody>
          <a:bodyPr wrap="square">
            <a:spAutoFit/>
          </a:bodyPr>
          <a:lstStyle/>
          <a:p>
            <a:r>
              <a:rPr lang="en-US" dirty="0"/>
              <a:t>The R&amp;D tax credit provides permanent benefits to drive down effective tax rates and generate cash flow. Federal and state incentives are available to companies that devote time and resources to developing new or improved products or processes.</a:t>
            </a:r>
          </a:p>
          <a:p>
            <a:endParaRPr lang="en-US" dirty="0"/>
          </a:p>
          <a:p>
            <a:r>
              <a:rPr lang="en-US" dirty="0"/>
              <a:t>Qualifying activities include:</a:t>
            </a:r>
          </a:p>
        </p:txBody>
      </p:sp>
      <p:cxnSp>
        <p:nvCxnSpPr>
          <p:cNvPr id="6" name="Straight Connector 5"/>
          <p:cNvCxnSpPr/>
          <p:nvPr/>
        </p:nvCxnSpPr>
        <p:spPr>
          <a:xfrm>
            <a:off x="4573328" y="3306980"/>
            <a:ext cx="0" cy="209772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2356" y="3298243"/>
            <a:ext cx="0" cy="209772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80619" y="2827771"/>
            <a:ext cx="2772136" cy="2741456"/>
          </a:xfrm>
          <a:prstGeom prst="rect">
            <a:avLst/>
          </a:prstGeom>
          <a:noFill/>
        </p:spPr>
        <p:txBody>
          <a:bodyPr wrap="square" rtlCol="0">
            <a:spAutoFit/>
          </a:bodyPr>
          <a:lstStyle/>
          <a:p>
            <a:pPr>
              <a:lnSpc>
                <a:spcPct val="250000"/>
              </a:lnSpc>
            </a:pPr>
            <a:r>
              <a:rPr lang="en-US" dirty="0"/>
              <a:t>concept development</a:t>
            </a:r>
          </a:p>
          <a:p>
            <a:pPr>
              <a:lnSpc>
                <a:spcPct val="250000"/>
              </a:lnSpc>
            </a:pPr>
            <a:r>
              <a:rPr lang="en-US" dirty="0"/>
              <a:t>design</a:t>
            </a:r>
          </a:p>
          <a:p>
            <a:pPr>
              <a:lnSpc>
                <a:spcPct val="250000"/>
              </a:lnSpc>
            </a:pPr>
            <a:r>
              <a:rPr lang="en-US" dirty="0"/>
              <a:t>engineering</a:t>
            </a:r>
          </a:p>
          <a:p>
            <a:pPr>
              <a:lnSpc>
                <a:spcPct val="250000"/>
              </a:lnSpc>
            </a:pPr>
            <a:r>
              <a:rPr lang="en-US" dirty="0"/>
              <a:t>software development</a:t>
            </a:r>
            <a:endParaRPr lang="en-US" dirty="0" smtClean="0"/>
          </a:p>
        </p:txBody>
      </p:sp>
      <p:sp>
        <p:nvSpPr>
          <p:cNvPr id="9" name="TextBox 8"/>
          <p:cNvSpPr txBox="1"/>
          <p:nvPr/>
        </p:nvSpPr>
        <p:spPr>
          <a:xfrm>
            <a:off x="4930816" y="2821159"/>
            <a:ext cx="3885430" cy="2741456"/>
          </a:xfrm>
          <a:prstGeom prst="rect">
            <a:avLst/>
          </a:prstGeom>
          <a:noFill/>
        </p:spPr>
        <p:txBody>
          <a:bodyPr wrap="square" rtlCol="0">
            <a:spAutoFit/>
          </a:bodyPr>
          <a:lstStyle/>
          <a:p>
            <a:pPr>
              <a:lnSpc>
                <a:spcPct val="250000"/>
              </a:lnSpc>
            </a:pPr>
            <a:r>
              <a:rPr lang="en-US" dirty="0"/>
              <a:t>experimenting with new materials</a:t>
            </a:r>
          </a:p>
          <a:p>
            <a:pPr>
              <a:lnSpc>
                <a:spcPct val="250000"/>
              </a:lnSpc>
            </a:pPr>
            <a:r>
              <a:rPr lang="en-US" dirty="0"/>
              <a:t>designing tools, molds and fixtures</a:t>
            </a:r>
          </a:p>
          <a:p>
            <a:pPr>
              <a:lnSpc>
                <a:spcPct val="250000"/>
              </a:lnSpc>
            </a:pPr>
            <a:r>
              <a:rPr lang="en-US" dirty="0"/>
              <a:t>prototyping and testing</a:t>
            </a:r>
          </a:p>
          <a:p>
            <a:pPr>
              <a:lnSpc>
                <a:spcPct val="250000"/>
              </a:lnSpc>
            </a:pPr>
            <a:r>
              <a:rPr lang="en-US" dirty="0"/>
              <a:t>manufacturing processes</a:t>
            </a:r>
            <a:endParaRPr lang="en-US" dirty="0" smtClean="0"/>
          </a:p>
        </p:txBody>
      </p:sp>
      <p:grpSp>
        <p:nvGrpSpPr>
          <p:cNvPr id="10" name="Group 9"/>
          <p:cNvGrpSpPr/>
          <p:nvPr/>
        </p:nvGrpSpPr>
        <p:grpSpPr>
          <a:xfrm>
            <a:off x="538042" y="3787939"/>
            <a:ext cx="521713" cy="521713"/>
            <a:chOff x="150535" y="2950179"/>
            <a:chExt cx="521713" cy="521713"/>
          </a:xfrm>
        </p:grpSpPr>
        <p:sp>
          <p:nvSpPr>
            <p:cNvPr id="11" name="Oval 10"/>
            <p:cNvSpPr/>
            <p:nvPr/>
          </p:nvSpPr>
          <p:spPr>
            <a:xfrm>
              <a:off x="150535" y="2950179"/>
              <a:ext cx="521713" cy="521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15245" y="3068364"/>
              <a:ext cx="192291" cy="276418"/>
              <a:chOff x="5864225" y="3954463"/>
              <a:chExt cx="330200" cy="474663"/>
            </a:xfrm>
          </p:grpSpPr>
          <p:sp>
            <p:nvSpPr>
              <p:cNvPr id="13" name="Line 418"/>
              <p:cNvSpPr>
                <a:spLocks noChangeShapeType="1"/>
              </p:cNvSpPr>
              <p:nvPr/>
            </p:nvSpPr>
            <p:spPr bwMode="auto">
              <a:xfrm flipV="1">
                <a:off x="6034088" y="4000501"/>
                <a:ext cx="0" cy="31750"/>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419"/>
              <p:cNvSpPr>
                <a:spLocks noChangeShapeType="1"/>
              </p:cNvSpPr>
              <p:nvPr/>
            </p:nvSpPr>
            <p:spPr bwMode="auto">
              <a:xfrm>
                <a:off x="6130925" y="4298951"/>
                <a:ext cx="63500" cy="130175"/>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420"/>
              <p:cNvSpPr>
                <a:spLocks noChangeShapeType="1"/>
              </p:cNvSpPr>
              <p:nvPr/>
            </p:nvSpPr>
            <p:spPr bwMode="auto">
              <a:xfrm>
                <a:off x="6059488" y="4162426"/>
                <a:ext cx="41275" cy="76200"/>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421"/>
              <p:cNvSpPr>
                <a:spLocks noChangeShapeType="1"/>
              </p:cNvSpPr>
              <p:nvPr/>
            </p:nvSpPr>
            <p:spPr bwMode="auto">
              <a:xfrm flipH="1">
                <a:off x="5864225" y="4298951"/>
                <a:ext cx="68263" cy="130175"/>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422"/>
              <p:cNvSpPr>
                <a:spLocks noChangeShapeType="1"/>
              </p:cNvSpPr>
              <p:nvPr/>
            </p:nvSpPr>
            <p:spPr bwMode="auto">
              <a:xfrm flipH="1">
                <a:off x="5962650" y="4162426"/>
                <a:ext cx="41275" cy="76200"/>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Oval 423"/>
              <p:cNvSpPr>
                <a:spLocks noChangeArrowheads="1"/>
              </p:cNvSpPr>
              <p:nvPr/>
            </p:nvSpPr>
            <p:spPr bwMode="auto">
              <a:xfrm>
                <a:off x="5980113" y="4062413"/>
                <a:ext cx="101600" cy="106363"/>
              </a:xfrm>
              <a:prstGeom prst="ellipse">
                <a:avLst/>
              </a:pr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424"/>
              <p:cNvSpPr>
                <a:spLocks/>
              </p:cNvSpPr>
              <p:nvPr/>
            </p:nvSpPr>
            <p:spPr bwMode="auto">
              <a:xfrm>
                <a:off x="5875338" y="4208463"/>
                <a:ext cx="311150" cy="114300"/>
              </a:xfrm>
              <a:custGeom>
                <a:avLst/>
                <a:gdLst>
                  <a:gd name="T0" fmla="*/ 42 w 83"/>
                  <a:gd name="T1" fmla="*/ 30 h 30"/>
                  <a:gd name="T2" fmla="*/ 3 w 83"/>
                  <a:gd name="T3" fmla="*/ 14 h 30"/>
                  <a:gd name="T4" fmla="*/ 3 w 83"/>
                  <a:gd name="T5" fmla="*/ 3 h 30"/>
                  <a:gd name="T6" fmla="*/ 15 w 83"/>
                  <a:gd name="T7" fmla="*/ 3 h 30"/>
                  <a:gd name="T8" fmla="*/ 68 w 83"/>
                  <a:gd name="T9" fmla="*/ 3 h 30"/>
                  <a:gd name="T10" fmla="*/ 80 w 83"/>
                  <a:gd name="T11" fmla="*/ 3 h 30"/>
                  <a:gd name="T12" fmla="*/ 80 w 83"/>
                  <a:gd name="T13" fmla="*/ 14 h 30"/>
                  <a:gd name="T14" fmla="*/ 42 w 8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0">
                    <a:moveTo>
                      <a:pt x="42" y="30"/>
                    </a:moveTo>
                    <a:cubicBezTo>
                      <a:pt x="28" y="30"/>
                      <a:pt x="14" y="25"/>
                      <a:pt x="3" y="14"/>
                    </a:cubicBezTo>
                    <a:cubicBezTo>
                      <a:pt x="0" y="11"/>
                      <a:pt x="0" y="6"/>
                      <a:pt x="3" y="3"/>
                    </a:cubicBezTo>
                    <a:cubicBezTo>
                      <a:pt x="6" y="0"/>
                      <a:pt x="12" y="0"/>
                      <a:pt x="15" y="3"/>
                    </a:cubicBezTo>
                    <a:cubicBezTo>
                      <a:pt x="29" y="18"/>
                      <a:pt x="54" y="18"/>
                      <a:pt x="68" y="3"/>
                    </a:cubicBezTo>
                    <a:cubicBezTo>
                      <a:pt x="72" y="0"/>
                      <a:pt x="77" y="0"/>
                      <a:pt x="80" y="3"/>
                    </a:cubicBezTo>
                    <a:cubicBezTo>
                      <a:pt x="83" y="6"/>
                      <a:pt x="83" y="11"/>
                      <a:pt x="80" y="14"/>
                    </a:cubicBezTo>
                    <a:cubicBezTo>
                      <a:pt x="69" y="25"/>
                      <a:pt x="55" y="30"/>
                      <a:pt x="42" y="30"/>
                    </a:cubicBezTo>
                    <a:close/>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425"/>
              <p:cNvSpPr>
                <a:spLocks noChangeArrowheads="1"/>
              </p:cNvSpPr>
              <p:nvPr/>
            </p:nvSpPr>
            <p:spPr bwMode="auto">
              <a:xfrm>
                <a:off x="6015038" y="3954463"/>
                <a:ext cx="30163" cy="46038"/>
              </a:xfrm>
              <a:prstGeom prst="rect">
                <a:avLst/>
              </a:pr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1" name="Group 21"/>
          <p:cNvGrpSpPr/>
          <p:nvPr/>
        </p:nvGrpSpPr>
        <p:grpSpPr>
          <a:xfrm>
            <a:off x="4307286" y="3782337"/>
            <a:ext cx="521713" cy="521713"/>
            <a:chOff x="5270495" y="2230530"/>
            <a:chExt cx="521713" cy="521713"/>
          </a:xfrm>
        </p:grpSpPr>
        <p:sp>
          <p:nvSpPr>
            <p:cNvPr id="22" name="Oval 21"/>
            <p:cNvSpPr/>
            <p:nvPr/>
          </p:nvSpPr>
          <p:spPr>
            <a:xfrm>
              <a:off x="5270495" y="2230530"/>
              <a:ext cx="521713" cy="521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3"/>
            <p:cNvGrpSpPr/>
            <p:nvPr/>
          </p:nvGrpSpPr>
          <p:grpSpPr>
            <a:xfrm>
              <a:off x="5420423" y="2355790"/>
              <a:ext cx="240318" cy="243577"/>
              <a:chOff x="277813" y="3954463"/>
              <a:chExt cx="468313" cy="474663"/>
            </a:xfrm>
          </p:grpSpPr>
          <p:sp>
            <p:nvSpPr>
              <p:cNvPr id="24" name="Freeform 437"/>
              <p:cNvSpPr>
                <a:spLocks/>
              </p:cNvSpPr>
              <p:nvPr/>
            </p:nvSpPr>
            <p:spPr bwMode="auto">
              <a:xfrm>
                <a:off x="341313" y="4016376"/>
                <a:ext cx="404813" cy="412750"/>
              </a:xfrm>
              <a:custGeom>
                <a:avLst/>
                <a:gdLst>
                  <a:gd name="T0" fmla="*/ 225 w 255"/>
                  <a:gd name="T1" fmla="*/ 166 h 260"/>
                  <a:gd name="T2" fmla="*/ 61 w 255"/>
                  <a:gd name="T3" fmla="*/ 0 h 260"/>
                  <a:gd name="T4" fmla="*/ 0 w 255"/>
                  <a:gd name="T5" fmla="*/ 65 h 260"/>
                  <a:gd name="T6" fmla="*/ 161 w 255"/>
                  <a:gd name="T7" fmla="*/ 232 h 260"/>
                  <a:gd name="T8" fmla="*/ 255 w 255"/>
                  <a:gd name="T9" fmla="*/ 260 h 260"/>
                  <a:gd name="T10" fmla="*/ 225 w 255"/>
                  <a:gd name="T11" fmla="*/ 166 h 260"/>
                </a:gdLst>
                <a:ahLst/>
                <a:cxnLst>
                  <a:cxn ang="0">
                    <a:pos x="T0" y="T1"/>
                  </a:cxn>
                  <a:cxn ang="0">
                    <a:pos x="T2" y="T3"/>
                  </a:cxn>
                  <a:cxn ang="0">
                    <a:pos x="T4" y="T5"/>
                  </a:cxn>
                  <a:cxn ang="0">
                    <a:pos x="T6" y="T7"/>
                  </a:cxn>
                  <a:cxn ang="0">
                    <a:pos x="T8" y="T9"/>
                  </a:cxn>
                  <a:cxn ang="0">
                    <a:pos x="T10" y="T11"/>
                  </a:cxn>
                </a:cxnLst>
                <a:rect l="0" t="0" r="r" b="b"/>
                <a:pathLst>
                  <a:path w="255" h="260">
                    <a:moveTo>
                      <a:pt x="225" y="166"/>
                    </a:moveTo>
                    <a:lnTo>
                      <a:pt x="61" y="0"/>
                    </a:lnTo>
                    <a:lnTo>
                      <a:pt x="0" y="65"/>
                    </a:lnTo>
                    <a:lnTo>
                      <a:pt x="161" y="232"/>
                    </a:lnTo>
                    <a:lnTo>
                      <a:pt x="255" y="260"/>
                    </a:lnTo>
                    <a:lnTo>
                      <a:pt x="225" y="166"/>
                    </a:lnTo>
                    <a:close/>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438"/>
              <p:cNvSpPr>
                <a:spLocks/>
              </p:cNvSpPr>
              <p:nvPr/>
            </p:nvSpPr>
            <p:spPr bwMode="auto">
              <a:xfrm>
                <a:off x="277813" y="3954463"/>
                <a:ext cx="165100" cy="165100"/>
              </a:xfrm>
              <a:custGeom>
                <a:avLst/>
                <a:gdLst>
                  <a:gd name="T0" fmla="*/ 17 w 44"/>
                  <a:gd name="T1" fmla="*/ 43 h 43"/>
                  <a:gd name="T2" fmla="*/ 2 w 44"/>
                  <a:gd name="T3" fmla="*/ 28 h 43"/>
                  <a:gd name="T4" fmla="*/ 2 w 44"/>
                  <a:gd name="T5" fmla="*/ 22 h 43"/>
                  <a:gd name="T6" fmla="*/ 23 w 44"/>
                  <a:gd name="T7" fmla="*/ 2 h 43"/>
                  <a:gd name="T8" fmla="*/ 29 w 44"/>
                  <a:gd name="T9" fmla="*/ 2 h 43"/>
                  <a:gd name="T10" fmla="*/ 44 w 44"/>
                  <a:gd name="T11" fmla="*/ 16 h 43"/>
                </a:gdLst>
                <a:ahLst/>
                <a:cxnLst>
                  <a:cxn ang="0">
                    <a:pos x="T0" y="T1"/>
                  </a:cxn>
                  <a:cxn ang="0">
                    <a:pos x="T2" y="T3"/>
                  </a:cxn>
                  <a:cxn ang="0">
                    <a:pos x="T4" y="T5"/>
                  </a:cxn>
                  <a:cxn ang="0">
                    <a:pos x="T6" y="T7"/>
                  </a:cxn>
                  <a:cxn ang="0">
                    <a:pos x="T8" y="T9"/>
                  </a:cxn>
                  <a:cxn ang="0">
                    <a:pos x="T10" y="T11"/>
                  </a:cxn>
                </a:cxnLst>
                <a:rect l="0" t="0" r="r" b="b"/>
                <a:pathLst>
                  <a:path w="44" h="43">
                    <a:moveTo>
                      <a:pt x="17" y="43"/>
                    </a:moveTo>
                    <a:cubicBezTo>
                      <a:pt x="2" y="28"/>
                      <a:pt x="2" y="28"/>
                      <a:pt x="2" y="28"/>
                    </a:cubicBezTo>
                    <a:cubicBezTo>
                      <a:pt x="0" y="27"/>
                      <a:pt x="0" y="24"/>
                      <a:pt x="2" y="22"/>
                    </a:cubicBezTo>
                    <a:cubicBezTo>
                      <a:pt x="23" y="2"/>
                      <a:pt x="23" y="2"/>
                      <a:pt x="23" y="2"/>
                    </a:cubicBezTo>
                    <a:cubicBezTo>
                      <a:pt x="24" y="0"/>
                      <a:pt x="27" y="0"/>
                      <a:pt x="29" y="2"/>
                    </a:cubicBezTo>
                    <a:cubicBezTo>
                      <a:pt x="44" y="16"/>
                      <a:pt x="44" y="16"/>
                      <a:pt x="44" y="16"/>
                    </a:cubicBez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439"/>
              <p:cNvSpPr>
                <a:spLocks/>
              </p:cNvSpPr>
              <p:nvPr/>
            </p:nvSpPr>
            <p:spPr bwMode="auto">
              <a:xfrm>
                <a:off x="611188" y="4292601"/>
                <a:ext cx="46038" cy="46038"/>
              </a:xfrm>
              <a:custGeom>
                <a:avLst/>
                <a:gdLst>
                  <a:gd name="T0" fmla="*/ 29 w 29"/>
                  <a:gd name="T1" fmla="*/ 0 h 29"/>
                  <a:gd name="T2" fmla="*/ 29 w 29"/>
                  <a:gd name="T3" fmla="*/ 29 h 29"/>
                  <a:gd name="T4" fmla="*/ 0 w 29"/>
                  <a:gd name="T5" fmla="*/ 29 h 29"/>
                </a:gdLst>
                <a:ahLst/>
                <a:cxnLst>
                  <a:cxn ang="0">
                    <a:pos x="T0" y="T1"/>
                  </a:cxn>
                  <a:cxn ang="0">
                    <a:pos x="T2" y="T3"/>
                  </a:cxn>
                  <a:cxn ang="0">
                    <a:pos x="T4" y="T5"/>
                  </a:cxn>
                </a:cxnLst>
                <a:rect l="0" t="0" r="r" b="b"/>
                <a:pathLst>
                  <a:path w="29" h="29">
                    <a:moveTo>
                      <a:pt x="29" y="0"/>
                    </a:moveTo>
                    <a:lnTo>
                      <a:pt x="29" y="29"/>
                    </a:lnTo>
                    <a:lnTo>
                      <a:pt x="0" y="29"/>
                    </a:ln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440"/>
              <p:cNvSpPr>
                <a:spLocks/>
              </p:cNvSpPr>
              <p:nvPr/>
            </p:nvSpPr>
            <p:spPr bwMode="auto">
              <a:xfrm>
                <a:off x="368300" y="4092576"/>
                <a:ext cx="242888" cy="292100"/>
              </a:xfrm>
              <a:custGeom>
                <a:avLst/>
                <a:gdLst>
                  <a:gd name="T0" fmla="*/ 0 w 153"/>
                  <a:gd name="T1" fmla="*/ 0 h 184"/>
                  <a:gd name="T2" fmla="*/ 153 w 153"/>
                  <a:gd name="T3" fmla="*/ 155 h 184"/>
                  <a:gd name="T4" fmla="*/ 144 w 153"/>
                  <a:gd name="T5" fmla="*/ 184 h 184"/>
                </a:gdLst>
                <a:ahLst/>
                <a:cxnLst>
                  <a:cxn ang="0">
                    <a:pos x="T0" y="T1"/>
                  </a:cxn>
                  <a:cxn ang="0">
                    <a:pos x="T2" y="T3"/>
                  </a:cxn>
                  <a:cxn ang="0">
                    <a:pos x="T4" y="T5"/>
                  </a:cxn>
                </a:cxnLst>
                <a:rect l="0" t="0" r="r" b="b"/>
                <a:pathLst>
                  <a:path w="153" h="184">
                    <a:moveTo>
                      <a:pt x="0" y="0"/>
                    </a:moveTo>
                    <a:lnTo>
                      <a:pt x="153" y="155"/>
                    </a:lnTo>
                    <a:lnTo>
                      <a:pt x="144" y="184"/>
                    </a:lnTo>
                  </a:path>
                </a:pathLst>
              </a:custGeom>
              <a:noFill/>
              <a:ln w="6350" cap="flat">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441"/>
              <p:cNvSpPr>
                <a:spLocks/>
              </p:cNvSpPr>
              <p:nvPr/>
            </p:nvSpPr>
            <p:spPr bwMode="auto">
              <a:xfrm>
                <a:off x="415925" y="4043363"/>
                <a:ext cx="282575" cy="249238"/>
              </a:xfrm>
              <a:custGeom>
                <a:avLst/>
                <a:gdLst>
                  <a:gd name="T0" fmla="*/ 178 w 178"/>
                  <a:gd name="T1" fmla="*/ 149 h 157"/>
                  <a:gd name="T2" fmla="*/ 152 w 178"/>
                  <a:gd name="T3" fmla="*/ 157 h 157"/>
                  <a:gd name="T4" fmla="*/ 0 w 178"/>
                  <a:gd name="T5" fmla="*/ 0 h 157"/>
                </a:gdLst>
                <a:ahLst/>
                <a:cxnLst>
                  <a:cxn ang="0">
                    <a:pos x="T0" y="T1"/>
                  </a:cxn>
                  <a:cxn ang="0">
                    <a:pos x="T2" y="T3"/>
                  </a:cxn>
                  <a:cxn ang="0">
                    <a:pos x="T4" y="T5"/>
                  </a:cxn>
                </a:cxnLst>
                <a:rect l="0" t="0" r="r" b="b"/>
                <a:pathLst>
                  <a:path w="178" h="157">
                    <a:moveTo>
                      <a:pt x="178" y="149"/>
                    </a:moveTo>
                    <a:lnTo>
                      <a:pt x="152" y="157"/>
                    </a:lnTo>
                    <a:lnTo>
                      <a:pt x="0" y="0"/>
                    </a:lnTo>
                  </a:path>
                </a:pathLst>
              </a:custGeom>
              <a:noFill/>
              <a:ln w="6350" cap="flat">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442"/>
              <p:cNvSpPr>
                <a:spLocks noChangeShapeType="1"/>
              </p:cNvSpPr>
              <p:nvPr/>
            </p:nvSpPr>
            <p:spPr bwMode="auto">
              <a:xfrm flipH="1">
                <a:off x="277813" y="4429126"/>
                <a:ext cx="468313" cy="0"/>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0" name="Group 30"/>
          <p:cNvGrpSpPr/>
          <p:nvPr/>
        </p:nvGrpSpPr>
        <p:grpSpPr>
          <a:xfrm>
            <a:off x="4307286" y="3092622"/>
            <a:ext cx="521713" cy="521713"/>
            <a:chOff x="2707963" y="2950179"/>
            <a:chExt cx="521713" cy="521713"/>
          </a:xfrm>
        </p:grpSpPr>
        <p:sp>
          <p:nvSpPr>
            <p:cNvPr id="31" name="Oval 30"/>
            <p:cNvSpPr/>
            <p:nvPr/>
          </p:nvSpPr>
          <p:spPr>
            <a:xfrm>
              <a:off x="2707963" y="2950179"/>
              <a:ext cx="521713" cy="521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2"/>
            <p:cNvGrpSpPr/>
            <p:nvPr/>
          </p:nvGrpSpPr>
          <p:grpSpPr>
            <a:xfrm>
              <a:off x="2871148" y="3071280"/>
              <a:ext cx="209747" cy="241209"/>
              <a:chOff x="230187" y="704850"/>
              <a:chExt cx="412750" cy="474663"/>
            </a:xfrm>
          </p:grpSpPr>
          <p:sp>
            <p:nvSpPr>
              <p:cNvPr id="33" name="Line 5"/>
              <p:cNvSpPr>
                <a:spLocks noChangeShapeType="1"/>
              </p:cNvSpPr>
              <p:nvPr/>
            </p:nvSpPr>
            <p:spPr bwMode="auto">
              <a:xfrm>
                <a:off x="361950" y="704850"/>
                <a:ext cx="134938" cy="0"/>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p:cNvSpPr>
              <p:nvPr/>
            </p:nvSpPr>
            <p:spPr bwMode="auto">
              <a:xfrm>
                <a:off x="230187" y="735013"/>
                <a:ext cx="412750" cy="444500"/>
              </a:xfrm>
              <a:custGeom>
                <a:avLst/>
                <a:gdLst>
                  <a:gd name="T0" fmla="*/ 104 w 110"/>
                  <a:gd name="T1" fmla="*/ 102 h 116"/>
                  <a:gd name="T2" fmla="*/ 79 w 110"/>
                  <a:gd name="T3" fmla="*/ 62 h 116"/>
                  <a:gd name="T4" fmla="*/ 79 w 110"/>
                  <a:gd name="T5" fmla="*/ 62 h 116"/>
                  <a:gd name="T6" fmla="*/ 79 w 110"/>
                  <a:gd name="T7" fmla="*/ 62 h 116"/>
                  <a:gd name="T8" fmla="*/ 78 w 110"/>
                  <a:gd name="T9" fmla="*/ 61 h 116"/>
                  <a:gd name="T10" fmla="*/ 67 w 110"/>
                  <a:gd name="T11" fmla="*/ 29 h 116"/>
                  <a:gd name="T12" fmla="*/ 67 w 110"/>
                  <a:gd name="T13" fmla="*/ 0 h 116"/>
                  <a:gd name="T14" fmla="*/ 39 w 110"/>
                  <a:gd name="T15" fmla="*/ 0 h 116"/>
                  <a:gd name="T16" fmla="*/ 39 w 110"/>
                  <a:gd name="T17" fmla="*/ 29 h 116"/>
                  <a:gd name="T18" fmla="*/ 29 w 110"/>
                  <a:gd name="T19" fmla="*/ 62 h 116"/>
                  <a:gd name="T20" fmla="*/ 7 w 110"/>
                  <a:gd name="T21" fmla="*/ 102 h 116"/>
                  <a:gd name="T22" fmla="*/ 15 w 110"/>
                  <a:gd name="T23" fmla="*/ 116 h 116"/>
                  <a:gd name="T24" fmla="*/ 95 w 110"/>
                  <a:gd name="T25" fmla="*/ 116 h 116"/>
                  <a:gd name="T26" fmla="*/ 104 w 110"/>
                  <a:gd name="T27"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16">
                    <a:moveTo>
                      <a:pt x="104" y="102"/>
                    </a:moveTo>
                    <a:cubicBezTo>
                      <a:pt x="79" y="62"/>
                      <a:pt x="79" y="62"/>
                      <a:pt x="79" y="62"/>
                    </a:cubicBezTo>
                    <a:cubicBezTo>
                      <a:pt x="79" y="62"/>
                      <a:pt x="79" y="62"/>
                      <a:pt x="79" y="62"/>
                    </a:cubicBezTo>
                    <a:cubicBezTo>
                      <a:pt x="79" y="62"/>
                      <a:pt x="79" y="62"/>
                      <a:pt x="79" y="62"/>
                    </a:cubicBezTo>
                    <a:cubicBezTo>
                      <a:pt x="78" y="61"/>
                      <a:pt x="78" y="61"/>
                      <a:pt x="78" y="61"/>
                    </a:cubicBezTo>
                    <a:cubicBezTo>
                      <a:pt x="76" y="59"/>
                      <a:pt x="67" y="43"/>
                      <a:pt x="67" y="29"/>
                    </a:cubicBezTo>
                    <a:cubicBezTo>
                      <a:pt x="67" y="0"/>
                      <a:pt x="67" y="0"/>
                      <a:pt x="67" y="0"/>
                    </a:cubicBezTo>
                    <a:cubicBezTo>
                      <a:pt x="39" y="0"/>
                      <a:pt x="39" y="0"/>
                      <a:pt x="39" y="0"/>
                    </a:cubicBezTo>
                    <a:cubicBezTo>
                      <a:pt x="39" y="29"/>
                      <a:pt x="39" y="29"/>
                      <a:pt x="39" y="29"/>
                    </a:cubicBezTo>
                    <a:cubicBezTo>
                      <a:pt x="39" y="44"/>
                      <a:pt x="29" y="62"/>
                      <a:pt x="29" y="62"/>
                    </a:cubicBezTo>
                    <a:cubicBezTo>
                      <a:pt x="7" y="102"/>
                      <a:pt x="7" y="102"/>
                      <a:pt x="7" y="102"/>
                    </a:cubicBezTo>
                    <a:cubicBezTo>
                      <a:pt x="0" y="111"/>
                      <a:pt x="4" y="116"/>
                      <a:pt x="15" y="116"/>
                    </a:cubicBezTo>
                    <a:cubicBezTo>
                      <a:pt x="95" y="116"/>
                      <a:pt x="95" y="116"/>
                      <a:pt x="95" y="116"/>
                    </a:cubicBezTo>
                    <a:cubicBezTo>
                      <a:pt x="106" y="116"/>
                      <a:pt x="110" y="111"/>
                      <a:pt x="104" y="102"/>
                    </a:cubicBezTo>
                    <a:close/>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p:cNvSpPr>
              <p:nvPr/>
            </p:nvSpPr>
            <p:spPr bwMode="auto">
              <a:xfrm>
                <a:off x="338138" y="968375"/>
                <a:ext cx="188913" cy="30162"/>
              </a:xfrm>
              <a:custGeom>
                <a:avLst/>
                <a:gdLst>
                  <a:gd name="T0" fmla="*/ 0 w 50"/>
                  <a:gd name="T1" fmla="*/ 4 h 8"/>
                  <a:gd name="T2" fmla="*/ 14 w 50"/>
                  <a:gd name="T3" fmla="*/ 8 h 8"/>
                  <a:gd name="T4" fmla="*/ 42 w 50"/>
                  <a:gd name="T5" fmla="*/ 0 h 8"/>
                  <a:gd name="T6" fmla="*/ 50 w 50"/>
                  <a:gd name="T7" fmla="*/ 1 h 8"/>
                </a:gdLst>
                <a:ahLst/>
                <a:cxnLst>
                  <a:cxn ang="0">
                    <a:pos x="T0" y="T1"/>
                  </a:cxn>
                  <a:cxn ang="0">
                    <a:pos x="T2" y="T3"/>
                  </a:cxn>
                  <a:cxn ang="0">
                    <a:pos x="T4" y="T5"/>
                  </a:cxn>
                  <a:cxn ang="0">
                    <a:pos x="T6" y="T7"/>
                  </a:cxn>
                </a:cxnLst>
                <a:rect l="0" t="0" r="r" b="b"/>
                <a:pathLst>
                  <a:path w="50" h="8">
                    <a:moveTo>
                      <a:pt x="0" y="4"/>
                    </a:moveTo>
                    <a:cubicBezTo>
                      <a:pt x="3" y="6"/>
                      <a:pt x="7" y="8"/>
                      <a:pt x="14" y="8"/>
                    </a:cubicBezTo>
                    <a:cubicBezTo>
                      <a:pt x="28" y="8"/>
                      <a:pt x="28" y="0"/>
                      <a:pt x="42" y="0"/>
                    </a:cubicBezTo>
                    <a:cubicBezTo>
                      <a:pt x="45" y="0"/>
                      <a:pt x="48" y="1"/>
                      <a:pt x="50" y="1"/>
                    </a:cubicBez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6" name="Group 36"/>
          <p:cNvGrpSpPr/>
          <p:nvPr/>
        </p:nvGrpSpPr>
        <p:grpSpPr>
          <a:xfrm>
            <a:off x="4307286" y="4472052"/>
            <a:ext cx="521713" cy="521713"/>
            <a:chOff x="5266783" y="191586"/>
            <a:chExt cx="521713" cy="521713"/>
          </a:xfrm>
        </p:grpSpPr>
        <p:sp>
          <p:nvSpPr>
            <p:cNvPr id="37" name="Oval 36"/>
            <p:cNvSpPr/>
            <p:nvPr/>
          </p:nvSpPr>
          <p:spPr>
            <a:xfrm>
              <a:off x="5266783" y="191586"/>
              <a:ext cx="521713" cy="521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8"/>
            <p:cNvGrpSpPr/>
            <p:nvPr/>
          </p:nvGrpSpPr>
          <p:grpSpPr>
            <a:xfrm>
              <a:off x="5419807" y="313583"/>
              <a:ext cx="215663" cy="252730"/>
              <a:chOff x="7518400" y="3189288"/>
              <a:chExt cx="406400" cy="476250"/>
            </a:xfrm>
          </p:grpSpPr>
          <p:sp>
            <p:nvSpPr>
              <p:cNvPr id="39" name="Freeform 115"/>
              <p:cNvSpPr>
                <a:spLocks/>
              </p:cNvSpPr>
              <p:nvPr/>
            </p:nvSpPr>
            <p:spPr bwMode="auto">
              <a:xfrm>
                <a:off x="7518400" y="3203575"/>
                <a:ext cx="406400" cy="461963"/>
              </a:xfrm>
              <a:custGeom>
                <a:avLst/>
                <a:gdLst>
                  <a:gd name="T0" fmla="*/ 88 w 108"/>
                  <a:gd name="T1" fmla="*/ 0 h 120"/>
                  <a:gd name="T2" fmla="*/ 104 w 108"/>
                  <a:gd name="T3" fmla="*/ 0 h 120"/>
                  <a:gd name="T4" fmla="*/ 108 w 108"/>
                  <a:gd name="T5" fmla="*/ 4 h 120"/>
                  <a:gd name="T6" fmla="*/ 108 w 108"/>
                  <a:gd name="T7" fmla="*/ 116 h 120"/>
                  <a:gd name="T8" fmla="*/ 104 w 108"/>
                  <a:gd name="T9" fmla="*/ 120 h 120"/>
                  <a:gd name="T10" fmla="*/ 4 w 108"/>
                  <a:gd name="T11" fmla="*/ 120 h 120"/>
                  <a:gd name="T12" fmla="*/ 0 w 108"/>
                  <a:gd name="T13" fmla="*/ 116 h 120"/>
                  <a:gd name="T14" fmla="*/ 0 w 108"/>
                  <a:gd name="T15" fmla="*/ 4 h 120"/>
                  <a:gd name="T16" fmla="*/ 4 w 108"/>
                  <a:gd name="T17" fmla="*/ 0 h 120"/>
                  <a:gd name="T18" fmla="*/ 20 w 108"/>
                  <a:gd name="T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20">
                    <a:moveTo>
                      <a:pt x="88" y="0"/>
                    </a:moveTo>
                    <a:cubicBezTo>
                      <a:pt x="104" y="0"/>
                      <a:pt x="104" y="0"/>
                      <a:pt x="104" y="0"/>
                    </a:cubicBezTo>
                    <a:cubicBezTo>
                      <a:pt x="106" y="0"/>
                      <a:pt x="108" y="2"/>
                      <a:pt x="108" y="4"/>
                    </a:cubicBezTo>
                    <a:cubicBezTo>
                      <a:pt x="108" y="116"/>
                      <a:pt x="108" y="116"/>
                      <a:pt x="108" y="116"/>
                    </a:cubicBezTo>
                    <a:cubicBezTo>
                      <a:pt x="108" y="119"/>
                      <a:pt x="106" y="120"/>
                      <a:pt x="104" y="120"/>
                    </a:cubicBezTo>
                    <a:cubicBezTo>
                      <a:pt x="4" y="120"/>
                      <a:pt x="4" y="120"/>
                      <a:pt x="4" y="120"/>
                    </a:cubicBezTo>
                    <a:cubicBezTo>
                      <a:pt x="2" y="120"/>
                      <a:pt x="0" y="119"/>
                      <a:pt x="0" y="116"/>
                    </a:cubicBezTo>
                    <a:cubicBezTo>
                      <a:pt x="0" y="4"/>
                      <a:pt x="0" y="4"/>
                      <a:pt x="0" y="4"/>
                    </a:cubicBezTo>
                    <a:cubicBezTo>
                      <a:pt x="0" y="2"/>
                      <a:pt x="2" y="0"/>
                      <a:pt x="4" y="0"/>
                    </a:cubicBezTo>
                    <a:cubicBezTo>
                      <a:pt x="20" y="0"/>
                      <a:pt x="20" y="0"/>
                      <a:pt x="20" y="0"/>
                    </a:cubicBez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16"/>
              <p:cNvSpPr>
                <a:spLocks/>
              </p:cNvSpPr>
              <p:nvPr/>
            </p:nvSpPr>
            <p:spPr bwMode="auto">
              <a:xfrm>
                <a:off x="7564438" y="3249613"/>
                <a:ext cx="315913" cy="369888"/>
              </a:xfrm>
              <a:custGeom>
                <a:avLst/>
                <a:gdLst>
                  <a:gd name="T0" fmla="*/ 180 w 199"/>
                  <a:gd name="T1" fmla="*/ 0 h 233"/>
                  <a:gd name="T2" fmla="*/ 199 w 199"/>
                  <a:gd name="T3" fmla="*/ 0 h 233"/>
                  <a:gd name="T4" fmla="*/ 199 w 199"/>
                  <a:gd name="T5" fmla="*/ 233 h 233"/>
                  <a:gd name="T6" fmla="*/ 0 w 199"/>
                  <a:gd name="T7" fmla="*/ 233 h 233"/>
                  <a:gd name="T8" fmla="*/ 0 w 199"/>
                  <a:gd name="T9" fmla="*/ 0 h 233"/>
                  <a:gd name="T10" fmla="*/ 19 w 199"/>
                  <a:gd name="T11" fmla="*/ 0 h 233"/>
                </a:gdLst>
                <a:ahLst/>
                <a:cxnLst>
                  <a:cxn ang="0">
                    <a:pos x="T0" y="T1"/>
                  </a:cxn>
                  <a:cxn ang="0">
                    <a:pos x="T2" y="T3"/>
                  </a:cxn>
                  <a:cxn ang="0">
                    <a:pos x="T4" y="T5"/>
                  </a:cxn>
                  <a:cxn ang="0">
                    <a:pos x="T6" y="T7"/>
                  </a:cxn>
                  <a:cxn ang="0">
                    <a:pos x="T8" y="T9"/>
                  </a:cxn>
                  <a:cxn ang="0">
                    <a:pos x="T10" y="T11"/>
                  </a:cxn>
                </a:cxnLst>
                <a:rect l="0" t="0" r="r" b="b"/>
                <a:pathLst>
                  <a:path w="199" h="233">
                    <a:moveTo>
                      <a:pt x="180" y="0"/>
                    </a:moveTo>
                    <a:lnTo>
                      <a:pt x="199" y="0"/>
                    </a:lnTo>
                    <a:lnTo>
                      <a:pt x="199" y="233"/>
                    </a:lnTo>
                    <a:lnTo>
                      <a:pt x="0" y="233"/>
                    </a:lnTo>
                    <a:lnTo>
                      <a:pt x="0" y="0"/>
                    </a:lnTo>
                    <a:lnTo>
                      <a:pt x="19" y="0"/>
                    </a:ln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17"/>
              <p:cNvSpPr>
                <a:spLocks/>
              </p:cNvSpPr>
              <p:nvPr/>
            </p:nvSpPr>
            <p:spPr bwMode="auto">
              <a:xfrm>
                <a:off x="7624763" y="3189288"/>
                <a:ext cx="195263" cy="92075"/>
              </a:xfrm>
              <a:custGeom>
                <a:avLst/>
                <a:gdLst>
                  <a:gd name="T0" fmla="*/ 52 w 52"/>
                  <a:gd name="T1" fmla="*/ 18 h 24"/>
                  <a:gd name="T2" fmla="*/ 46 w 52"/>
                  <a:gd name="T3" fmla="*/ 24 h 24"/>
                  <a:gd name="T4" fmla="*/ 6 w 52"/>
                  <a:gd name="T5" fmla="*/ 24 h 24"/>
                  <a:gd name="T6" fmla="*/ 0 w 52"/>
                  <a:gd name="T7" fmla="*/ 18 h 24"/>
                  <a:gd name="T8" fmla="*/ 0 w 52"/>
                  <a:gd name="T9" fmla="*/ 0 h 24"/>
                  <a:gd name="T10" fmla="*/ 52 w 52"/>
                  <a:gd name="T11" fmla="*/ 0 h 24"/>
                  <a:gd name="T12" fmla="*/ 52 w 5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52" h="24">
                    <a:moveTo>
                      <a:pt x="52" y="18"/>
                    </a:moveTo>
                    <a:cubicBezTo>
                      <a:pt x="52" y="22"/>
                      <a:pt x="50" y="24"/>
                      <a:pt x="46" y="24"/>
                    </a:cubicBezTo>
                    <a:cubicBezTo>
                      <a:pt x="6" y="24"/>
                      <a:pt x="6" y="24"/>
                      <a:pt x="6" y="24"/>
                    </a:cubicBezTo>
                    <a:cubicBezTo>
                      <a:pt x="2" y="24"/>
                      <a:pt x="0" y="22"/>
                      <a:pt x="0" y="18"/>
                    </a:cubicBezTo>
                    <a:cubicBezTo>
                      <a:pt x="0" y="0"/>
                      <a:pt x="0" y="0"/>
                      <a:pt x="0" y="0"/>
                    </a:cubicBezTo>
                    <a:cubicBezTo>
                      <a:pt x="52" y="0"/>
                      <a:pt x="52" y="0"/>
                      <a:pt x="52" y="0"/>
                    </a:cubicBezTo>
                    <a:lnTo>
                      <a:pt x="52" y="18"/>
                    </a:lnTo>
                    <a:close/>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118"/>
              <p:cNvSpPr>
                <a:spLocks noChangeShapeType="1"/>
              </p:cNvSpPr>
              <p:nvPr/>
            </p:nvSpPr>
            <p:spPr bwMode="auto">
              <a:xfrm>
                <a:off x="7639050" y="3419475"/>
                <a:ext cx="165100" cy="0"/>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119"/>
              <p:cNvSpPr>
                <a:spLocks noChangeShapeType="1"/>
              </p:cNvSpPr>
              <p:nvPr/>
            </p:nvSpPr>
            <p:spPr bwMode="auto">
              <a:xfrm>
                <a:off x="7639050" y="3357563"/>
                <a:ext cx="165100" cy="0"/>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120"/>
              <p:cNvSpPr>
                <a:spLocks noChangeShapeType="1"/>
              </p:cNvSpPr>
              <p:nvPr/>
            </p:nvSpPr>
            <p:spPr bwMode="auto">
              <a:xfrm>
                <a:off x="7639050" y="3481388"/>
                <a:ext cx="165100" cy="0"/>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121"/>
              <p:cNvSpPr>
                <a:spLocks noChangeShapeType="1"/>
              </p:cNvSpPr>
              <p:nvPr/>
            </p:nvSpPr>
            <p:spPr bwMode="auto">
              <a:xfrm>
                <a:off x="7639050" y="3541713"/>
                <a:ext cx="165100" cy="0"/>
              </a:xfrm>
              <a:prstGeom prst="line">
                <a:avLst/>
              </a:prstGeom>
              <a:noFill/>
              <a:ln w="6350"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6" name="Group 46"/>
          <p:cNvGrpSpPr/>
          <p:nvPr/>
        </p:nvGrpSpPr>
        <p:grpSpPr>
          <a:xfrm>
            <a:off x="538042" y="3101025"/>
            <a:ext cx="521713" cy="521713"/>
            <a:chOff x="1562103" y="2497963"/>
            <a:chExt cx="521713" cy="521713"/>
          </a:xfrm>
        </p:grpSpPr>
        <p:sp>
          <p:nvSpPr>
            <p:cNvPr id="47" name="Oval 46"/>
            <p:cNvSpPr/>
            <p:nvPr/>
          </p:nvSpPr>
          <p:spPr>
            <a:xfrm>
              <a:off x="1562103" y="2497963"/>
              <a:ext cx="521713" cy="521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8"/>
            <p:cNvGrpSpPr/>
            <p:nvPr/>
          </p:nvGrpSpPr>
          <p:grpSpPr>
            <a:xfrm>
              <a:off x="1671221" y="2607801"/>
              <a:ext cx="310927" cy="310198"/>
              <a:chOff x="3216275" y="4108451"/>
              <a:chExt cx="677863" cy="676275"/>
            </a:xfrm>
          </p:grpSpPr>
          <p:sp>
            <p:nvSpPr>
              <p:cNvPr id="49" name="Rectangle 66"/>
              <p:cNvSpPr>
                <a:spLocks noChangeArrowheads="1"/>
              </p:cNvSpPr>
              <p:nvPr/>
            </p:nvSpPr>
            <p:spPr bwMode="auto">
              <a:xfrm>
                <a:off x="3471863" y="4108451"/>
                <a:ext cx="166687" cy="190500"/>
              </a:xfrm>
              <a:prstGeom prst="rect">
                <a:avLst/>
              </a:prstGeom>
              <a:noFill/>
              <a:ln w="6350" cap="rnd">
                <a:solidFill>
                  <a:srgbClr val="4755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67"/>
              <p:cNvSpPr>
                <a:spLocks noChangeArrowheads="1"/>
              </p:cNvSpPr>
              <p:nvPr/>
            </p:nvSpPr>
            <p:spPr bwMode="auto">
              <a:xfrm>
                <a:off x="3471863" y="4594226"/>
                <a:ext cx="166687" cy="190500"/>
              </a:xfrm>
              <a:prstGeom prst="rect">
                <a:avLst/>
              </a:prstGeom>
              <a:noFill/>
              <a:ln w="6350" cap="rnd">
                <a:solidFill>
                  <a:srgbClr val="4755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68"/>
              <p:cNvSpPr>
                <a:spLocks noChangeArrowheads="1"/>
              </p:cNvSpPr>
              <p:nvPr/>
            </p:nvSpPr>
            <p:spPr bwMode="auto">
              <a:xfrm>
                <a:off x="3703638" y="4360863"/>
                <a:ext cx="190500" cy="171450"/>
              </a:xfrm>
              <a:prstGeom prst="rect">
                <a:avLst/>
              </a:prstGeom>
              <a:noFill/>
              <a:ln w="6350" cap="rnd">
                <a:solidFill>
                  <a:srgbClr val="4755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69"/>
              <p:cNvSpPr>
                <a:spLocks noChangeArrowheads="1"/>
              </p:cNvSpPr>
              <p:nvPr/>
            </p:nvSpPr>
            <p:spPr bwMode="auto">
              <a:xfrm>
                <a:off x="3216275" y="4360863"/>
                <a:ext cx="190500" cy="171450"/>
              </a:xfrm>
              <a:prstGeom prst="rect">
                <a:avLst/>
              </a:prstGeom>
              <a:noFill/>
              <a:ln w="6350" cap="rnd">
                <a:solidFill>
                  <a:srgbClr val="4755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70"/>
              <p:cNvSpPr>
                <a:spLocks noChangeShapeType="1"/>
              </p:cNvSpPr>
              <p:nvPr/>
            </p:nvSpPr>
            <p:spPr bwMode="auto">
              <a:xfrm>
                <a:off x="3322638" y="4448176"/>
                <a:ext cx="465137" cy="0"/>
              </a:xfrm>
              <a:prstGeom prst="line">
                <a:avLst/>
              </a:prstGeom>
              <a:noFill/>
              <a:ln w="6350" cap="rnd">
                <a:solidFill>
                  <a:srgbClr val="4755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71"/>
              <p:cNvSpPr>
                <a:spLocks/>
              </p:cNvSpPr>
              <p:nvPr/>
            </p:nvSpPr>
            <p:spPr bwMode="auto">
              <a:xfrm>
                <a:off x="3322638" y="4192588"/>
                <a:ext cx="107950" cy="125413"/>
              </a:xfrm>
              <a:custGeom>
                <a:avLst/>
                <a:gdLst>
                  <a:gd name="T0" fmla="*/ 28 w 28"/>
                  <a:gd name="T1" fmla="*/ 0 h 33"/>
                  <a:gd name="T2" fmla="*/ 22 w 28"/>
                  <a:gd name="T3" fmla="*/ 0 h 33"/>
                  <a:gd name="T4" fmla="*/ 0 w 28"/>
                  <a:gd name="T5" fmla="*/ 22 h 33"/>
                  <a:gd name="T6" fmla="*/ 0 w 28"/>
                  <a:gd name="T7" fmla="*/ 33 h 33"/>
                </a:gdLst>
                <a:ahLst/>
                <a:cxnLst>
                  <a:cxn ang="0">
                    <a:pos x="T0" y="T1"/>
                  </a:cxn>
                  <a:cxn ang="0">
                    <a:pos x="T2" y="T3"/>
                  </a:cxn>
                  <a:cxn ang="0">
                    <a:pos x="T4" y="T5"/>
                  </a:cxn>
                  <a:cxn ang="0">
                    <a:pos x="T6" y="T7"/>
                  </a:cxn>
                </a:cxnLst>
                <a:rect l="0" t="0" r="r" b="b"/>
                <a:pathLst>
                  <a:path w="28" h="33">
                    <a:moveTo>
                      <a:pt x="28" y="0"/>
                    </a:moveTo>
                    <a:cubicBezTo>
                      <a:pt x="22" y="0"/>
                      <a:pt x="22" y="0"/>
                      <a:pt x="22" y="0"/>
                    </a:cubicBezTo>
                    <a:cubicBezTo>
                      <a:pt x="22" y="0"/>
                      <a:pt x="0" y="0"/>
                      <a:pt x="0" y="22"/>
                    </a:cubicBezTo>
                    <a:cubicBezTo>
                      <a:pt x="0" y="33"/>
                      <a:pt x="0" y="33"/>
                      <a:pt x="0" y="33"/>
                    </a:cubicBezTo>
                  </a:path>
                </a:pathLst>
              </a:custGeom>
              <a:noFill/>
              <a:ln w="6350" cap="rnd">
                <a:solidFill>
                  <a:srgbClr val="4755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72"/>
              <p:cNvSpPr>
                <a:spLocks/>
              </p:cNvSpPr>
              <p:nvPr/>
            </p:nvSpPr>
            <p:spPr bwMode="auto">
              <a:xfrm>
                <a:off x="3703638" y="4575176"/>
                <a:ext cx="106362" cy="125413"/>
              </a:xfrm>
              <a:custGeom>
                <a:avLst/>
                <a:gdLst>
                  <a:gd name="T0" fmla="*/ 0 w 28"/>
                  <a:gd name="T1" fmla="*/ 33 h 33"/>
                  <a:gd name="T2" fmla="*/ 6 w 28"/>
                  <a:gd name="T3" fmla="*/ 33 h 33"/>
                  <a:gd name="T4" fmla="*/ 28 w 28"/>
                  <a:gd name="T5" fmla="*/ 11 h 33"/>
                  <a:gd name="T6" fmla="*/ 28 w 28"/>
                  <a:gd name="T7" fmla="*/ 0 h 33"/>
                </a:gdLst>
                <a:ahLst/>
                <a:cxnLst>
                  <a:cxn ang="0">
                    <a:pos x="T0" y="T1"/>
                  </a:cxn>
                  <a:cxn ang="0">
                    <a:pos x="T2" y="T3"/>
                  </a:cxn>
                  <a:cxn ang="0">
                    <a:pos x="T4" y="T5"/>
                  </a:cxn>
                  <a:cxn ang="0">
                    <a:pos x="T6" y="T7"/>
                  </a:cxn>
                </a:cxnLst>
                <a:rect l="0" t="0" r="r" b="b"/>
                <a:pathLst>
                  <a:path w="28" h="33">
                    <a:moveTo>
                      <a:pt x="0" y="33"/>
                    </a:moveTo>
                    <a:cubicBezTo>
                      <a:pt x="6" y="33"/>
                      <a:pt x="6" y="33"/>
                      <a:pt x="6" y="33"/>
                    </a:cubicBezTo>
                    <a:cubicBezTo>
                      <a:pt x="6" y="33"/>
                      <a:pt x="28" y="33"/>
                      <a:pt x="28" y="11"/>
                    </a:cubicBezTo>
                    <a:cubicBezTo>
                      <a:pt x="28" y="0"/>
                      <a:pt x="28" y="0"/>
                      <a:pt x="28" y="0"/>
                    </a:cubicBezTo>
                  </a:path>
                </a:pathLst>
              </a:custGeom>
              <a:noFill/>
              <a:ln w="6350" cap="rnd">
                <a:solidFill>
                  <a:srgbClr val="4755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6"/>
          <p:cNvGrpSpPr/>
          <p:nvPr/>
        </p:nvGrpSpPr>
        <p:grpSpPr>
          <a:xfrm>
            <a:off x="538042" y="5161768"/>
            <a:ext cx="521713" cy="521713"/>
            <a:chOff x="6232979" y="493061"/>
            <a:chExt cx="521713" cy="521713"/>
          </a:xfrm>
        </p:grpSpPr>
        <p:sp>
          <p:nvSpPr>
            <p:cNvPr id="57" name="Oval 56"/>
            <p:cNvSpPr/>
            <p:nvPr/>
          </p:nvSpPr>
          <p:spPr>
            <a:xfrm>
              <a:off x="6232979" y="493061"/>
              <a:ext cx="521713" cy="521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8"/>
            <p:cNvGrpSpPr/>
            <p:nvPr/>
          </p:nvGrpSpPr>
          <p:grpSpPr>
            <a:xfrm>
              <a:off x="6352895" y="627703"/>
              <a:ext cx="287208" cy="258335"/>
              <a:chOff x="4273551" y="3160713"/>
              <a:chExt cx="600075" cy="539750"/>
            </a:xfrm>
          </p:grpSpPr>
          <p:sp>
            <p:nvSpPr>
              <p:cNvPr id="59" name="Freeform 38"/>
              <p:cNvSpPr>
                <a:spLocks/>
              </p:cNvSpPr>
              <p:nvPr/>
            </p:nvSpPr>
            <p:spPr bwMode="auto">
              <a:xfrm>
                <a:off x="4273551" y="3160713"/>
                <a:ext cx="600075" cy="376238"/>
              </a:xfrm>
              <a:custGeom>
                <a:avLst/>
                <a:gdLst>
                  <a:gd name="T0" fmla="*/ 147 w 157"/>
                  <a:gd name="T1" fmla="*/ 98 h 98"/>
                  <a:gd name="T2" fmla="*/ 9 w 157"/>
                  <a:gd name="T3" fmla="*/ 98 h 98"/>
                  <a:gd name="T4" fmla="*/ 0 w 157"/>
                  <a:gd name="T5" fmla="*/ 88 h 98"/>
                  <a:gd name="T6" fmla="*/ 0 w 157"/>
                  <a:gd name="T7" fmla="*/ 10 h 98"/>
                  <a:gd name="T8" fmla="*/ 9 w 157"/>
                  <a:gd name="T9" fmla="*/ 0 h 98"/>
                  <a:gd name="T10" fmla="*/ 147 w 157"/>
                  <a:gd name="T11" fmla="*/ 0 h 98"/>
                  <a:gd name="T12" fmla="*/ 157 w 157"/>
                  <a:gd name="T13" fmla="*/ 10 h 98"/>
                  <a:gd name="T14" fmla="*/ 157 w 157"/>
                  <a:gd name="T15" fmla="*/ 88 h 98"/>
                  <a:gd name="T16" fmla="*/ 147 w 157"/>
                  <a:gd name="T1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98">
                    <a:moveTo>
                      <a:pt x="147" y="98"/>
                    </a:moveTo>
                    <a:cubicBezTo>
                      <a:pt x="9" y="98"/>
                      <a:pt x="9" y="98"/>
                      <a:pt x="9" y="98"/>
                    </a:cubicBezTo>
                    <a:cubicBezTo>
                      <a:pt x="4" y="98"/>
                      <a:pt x="0" y="93"/>
                      <a:pt x="0" y="88"/>
                    </a:cubicBezTo>
                    <a:cubicBezTo>
                      <a:pt x="0" y="10"/>
                      <a:pt x="0" y="10"/>
                      <a:pt x="0" y="10"/>
                    </a:cubicBezTo>
                    <a:cubicBezTo>
                      <a:pt x="0" y="5"/>
                      <a:pt x="4" y="0"/>
                      <a:pt x="9" y="0"/>
                    </a:cubicBezTo>
                    <a:cubicBezTo>
                      <a:pt x="147" y="0"/>
                      <a:pt x="147" y="0"/>
                      <a:pt x="147" y="0"/>
                    </a:cubicBezTo>
                    <a:cubicBezTo>
                      <a:pt x="152" y="0"/>
                      <a:pt x="157" y="5"/>
                      <a:pt x="157" y="10"/>
                    </a:cubicBezTo>
                    <a:cubicBezTo>
                      <a:pt x="157" y="88"/>
                      <a:pt x="157" y="88"/>
                      <a:pt x="157" y="88"/>
                    </a:cubicBezTo>
                    <a:cubicBezTo>
                      <a:pt x="157" y="93"/>
                      <a:pt x="152" y="98"/>
                      <a:pt x="147" y="98"/>
                    </a:cubicBezTo>
                    <a:close/>
                  </a:path>
                </a:pathLst>
              </a:custGeom>
              <a:noFill/>
              <a:ln w="6350" cap="rnd">
                <a:solidFill>
                  <a:srgbClr val="4555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p:cNvSpPr>
                <a:spLocks/>
              </p:cNvSpPr>
              <p:nvPr/>
            </p:nvSpPr>
            <p:spPr bwMode="auto">
              <a:xfrm>
                <a:off x="4319588" y="3206750"/>
                <a:ext cx="504825" cy="284163"/>
              </a:xfrm>
              <a:custGeom>
                <a:avLst/>
                <a:gdLst>
                  <a:gd name="T0" fmla="*/ 129 w 132"/>
                  <a:gd name="T1" fmla="*/ 74 h 74"/>
                  <a:gd name="T2" fmla="*/ 3 w 132"/>
                  <a:gd name="T3" fmla="*/ 74 h 74"/>
                  <a:gd name="T4" fmla="*/ 0 w 132"/>
                  <a:gd name="T5" fmla="*/ 70 h 74"/>
                  <a:gd name="T6" fmla="*/ 0 w 132"/>
                  <a:gd name="T7" fmla="*/ 4 h 74"/>
                  <a:gd name="T8" fmla="*/ 3 w 132"/>
                  <a:gd name="T9" fmla="*/ 0 h 74"/>
                  <a:gd name="T10" fmla="*/ 129 w 132"/>
                  <a:gd name="T11" fmla="*/ 0 h 74"/>
                  <a:gd name="T12" fmla="*/ 132 w 132"/>
                  <a:gd name="T13" fmla="*/ 4 h 74"/>
                  <a:gd name="T14" fmla="*/ 132 w 132"/>
                  <a:gd name="T15" fmla="*/ 70 h 74"/>
                  <a:gd name="T16" fmla="*/ 129 w 132"/>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4">
                    <a:moveTo>
                      <a:pt x="129" y="74"/>
                    </a:moveTo>
                    <a:cubicBezTo>
                      <a:pt x="3" y="74"/>
                      <a:pt x="3" y="74"/>
                      <a:pt x="3" y="74"/>
                    </a:cubicBezTo>
                    <a:cubicBezTo>
                      <a:pt x="1" y="74"/>
                      <a:pt x="0" y="72"/>
                      <a:pt x="0" y="70"/>
                    </a:cubicBezTo>
                    <a:cubicBezTo>
                      <a:pt x="0" y="4"/>
                      <a:pt x="0" y="4"/>
                      <a:pt x="0" y="4"/>
                    </a:cubicBezTo>
                    <a:cubicBezTo>
                      <a:pt x="0" y="2"/>
                      <a:pt x="1" y="0"/>
                      <a:pt x="3" y="0"/>
                    </a:cubicBezTo>
                    <a:cubicBezTo>
                      <a:pt x="129" y="0"/>
                      <a:pt x="129" y="0"/>
                      <a:pt x="129" y="0"/>
                    </a:cubicBezTo>
                    <a:cubicBezTo>
                      <a:pt x="131" y="0"/>
                      <a:pt x="132" y="2"/>
                      <a:pt x="132" y="4"/>
                    </a:cubicBezTo>
                    <a:cubicBezTo>
                      <a:pt x="132" y="70"/>
                      <a:pt x="132" y="70"/>
                      <a:pt x="132" y="70"/>
                    </a:cubicBezTo>
                    <a:cubicBezTo>
                      <a:pt x="132" y="72"/>
                      <a:pt x="131" y="74"/>
                      <a:pt x="129" y="74"/>
                    </a:cubicBezTo>
                    <a:close/>
                  </a:path>
                </a:pathLst>
              </a:custGeom>
              <a:noFill/>
              <a:ln w="6350" cap="rnd">
                <a:solidFill>
                  <a:srgbClr val="4555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40"/>
              <p:cNvSpPr>
                <a:spLocks noChangeArrowheads="1"/>
              </p:cNvSpPr>
              <p:nvPr/>
            </p:nvSpPr>
            <p:spPr bwMode="auto">
              <a:xfrm>
                <a:off x="4541838" y="3582988"/>
                <a:ext cx="57150" cy="117475"/>
              </a:xfrm>
              <a:prstGeom prst="rect">
                <a:avLst/>
              </a:prstGeom>
              <a:noFill/>
              <a:ln w="6350" cap="rnd">
                <a:solidFill>
                  <a:srgbClr val="45556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41"/>
              <p:cNvSpPr>
                <a:spLocks noChangeShapeType="1"/>
              </p:cNvSpPr>
              <p:nvPr/>
            </p:nvSpPr>
            <p:spPr bwMode="auto">
              <a:xfrm>
                <a:off x="4633913" y="3643313"/>
                <a:ext cx="147638" cy="0"/>
              </a:xfrm>
              <a:prstGeom prst="line">
                <a:avLst/>
              </a:prstGeom>
              <a:noFill/>
              <a:ln w="6350" cap="rnd">
                <a:solidFill>
                  <a:srgbClr val="4555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42"/>
              <p:cNvSpPr>
                <a:spLocks noChangeShapeType="1"/>
              </p:cNvSpPr>
              <p:nvPr/>
            </p:nvSpPr>
            <p:spPr bwMode="auto">
              <a:xfrm>
                <a:off x="4362451" y="3643313"/>
                <a:ext cx="144463" cy="0"/>
              </a:xfrm>
              <a:prstGeom prst="line">
                <a:avLst/>
              </a:prstGeom>
              <a:noFill/>
              <a:ln w="6350" cap="rnd">
                <a:solidFill>
                  <a:srgbClr val="45556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4" name="Group 64"/>
          <p:cNvGrpSpPr/>
          <p:nvPr/>
        </p:nvGrpSpPr>
        <p:grpSpPr>
          <a:xfrm>
            <a:off x="4307286" y="5161767"/>
            <a:ext cx="521713" cy="521713"/>
            <a:chOff x="794996" y="2230530"/>
            <a:chExt cx="521713" cy="521713"/>
          </a:xfrm>
        </p:grpSpPr>
        <p:sp>
          <p:nvSpPr>
            <p:cNvPr id="65" name="Oval 64"/>
            <p:cNvSpPr/>
            <p:nvPr/>
          </p:nvSpPr>
          <p:spPr>
            <a:xfrm>
              <a:off x="794996" y="2230530"/>
              <a:ext cx="521713" cy="521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6"/>
            <p:cNvGrpSpPr/>
            <p:nvPr/>
          </p:nvGrpSpPr>
          <p:grpSpPr>
            <a:xfrm>
              <a:off x="884042" y="2357425"/>
              <a:ext cx="350042" cy="274064"/>
              <a:chOff x="2852738" y="3213100"/>
              <a:chExt cx="614363" cy="481013"/>
            </a:xfrm>
          </p:grpSpPr>
          <p:sp>
            <p:nvSpPr>
              <p:cNvPr id="67" name="Freeform 357"/>
              <p:cNvSpPr>
                <a:spLocks/>
              </p:cNvSpPr>
              <p:nvPr/>
            </p:nvSpPr>
            <p:spPr bwMode="auto">
              <a:xfrm>
                <a:off x="2852738" y="3309938"/>
                <a:ext cx="374650" cy="384175"/>
              </a:xfrm>
              <a:custGeom>
                <a:avLst/>
                <a:gdLst>
                  <a:gd name="T0" fmla="*/ 99 w 100"/>
                  <a:gd name="T1" fmla="*/ 53 h 100"/>
                  <a:gd name="T2" fmla="*/ 99 w 100"/>
                  <a:gd name="T3" fmla="*/ 46 h 100"/>
                  <a:gd name="T4" fmla="*/ 86 w 100"/>
                  <a:gd name="T5" fmla="*/ 41 h 100"/>
                  <a:gd name="T6" fmla="*/ 82 w 100"/>
                  <a:gd name="T7" fmla="*/ 34 h 100"/>
                  <a:gd name="T8" fmla="*/ 88 w 100"/>
                  <a:gd name="T9" fmla="*/ 21 h 100"/>
                  <a:gd name="T10" fmla="*/ 82 w 100"/>
                  <a:gd name="T11" fmla="*/ 12 h 100"/>
                  <a:gd name="T12" fmla="*/ 69 w 100"/>
                  <a:gd name="T13" fmla="*/ 17 h 100"/>
                  <a:gd name="T14" fmla="*/ 62 w 100"/>
                  <a:gd name="T15" fmla="*/ 16 h 100"/>
                  <a:gd name="T16" fmla="*/ 56 w 100"/>
                  <a:gd name="T17" fmla="*/ 2 h 100"/>
                  <a:gd name="T18" fmla="*/ 50 w 100"/>
                  <a:gd name="T19" fmla="*/ 0 h 100"/>
                  <a:gd name="T20" fmla="*/ 43 w 100"/>
                  <a:gd name="T21" fmla="*/ 2 h 100"/>
                  <a:gd name="T22" fmla="*/ 38 w 100"/>
                  <a:gd name="T23" fmla="*/ 16 h 100"/>
                  <a:gd name="T24" fmla="*/ 30 w 100"/>
                  <a:gd name="T25" fmla="*/ 17 h 100"/>
                  <a:gd name="T26" fmla="*/ 17 w 100"/>
                  <a:gd name="T27" fmla="*/ 12 h 100"/>
                  <a:gd name="T28" fmla="*/ 12 w 100"/>
                  <a:gd name="T29" fmla="*/ 21 h 100"/>
                  <a:gd name="T30" fmla="*/ 18 w 100"/>
                  <a:gd name="T31" fmla="*/ 34 h 100"/>
                  <a:gd name="T32" fmla="*/ 13 w 100"/>
                  <a:gd name="T33" fmla="*/ 41 h 100"/>
                  <a:gd name="T34" fmla="*/ 0 w 100"/>
                  <a:gd name="T35" fmla="*/ 46 h 100"/>
                  <a:gd name="T36" fmla="*/ 0 w 100"/>
                  <a:gd name="T37" fmla="*/ 53 h 100"/>
                  <a:gd name="T38" fmla="*/ 13 w 100"/>
                  <a:gd name="T39" fmla="*/ 58 h 100"/>
                  <a:gd name="T40" fmla="*/ 18 w 100"/>
                  <a:gd name="T41" fmla="*/ 65 h 100"/>
                  <a:gd name="T42" fmla="*/ 12 w 100"/>
                  <a:gd name="T43" fmla="*/ 78 h 100"/>
                  <a:gd name="T44" fmla="*/ 17 w 100"/>
                  <a:gd name="T45" fmla="*/ 87 h 100"/>
                  <a:gd name="T46" fmla="*/ 30 w 100"/>
                  <a:gd name="T47" fmla="*/ 82 h 100"/>
                  <a:gd name="T48" fmla="*/ 38 w 100"/>
                  <a:gd name="T49" fmla="*/ 83 h 100"/>
                  <a:gd name="T50" fmla="*/ 43 w 100"/>
                  <a:gd name="T51" fmla="*/ 97 h 100"/>
                  <a:gd name="T52" fmla="*/ 50 w 100"/>
                  <a:gd name="T53" fmla="*/ 100 h 100"/>
                  <a:gd name="T54" fmla="*/ 56 w 100"/>
                  <a:gd name="T55" fmla="*/ 97 h 100"/>
                  <a:gd name="T56" fmla="*/ 62 w 100"/>
                  <a:gd name="T57" fmla="*/ 83 h 100"/>
                  <a:gd name="T58" fmla="*/ 69 w 100"/>
                  <a:gd name="T59" fmla="*/ 82 h 100"/>
                  <a:gd name="T60" fmla="*/ 82 w 100"/>
                  <a:gd name="T61" fmla="*/ 87 h 100"/>
                  <a:gd name="T62" fmla="*/ 88 w 100"/>
                  <a:gd name="T63" fmla="*/ 78 h 100"/>
                  <a:gd name="T64" fmla="*/ 82 w 100"/>
                  <a:gd name="T65" fmla="*/ 65 h 100"/>
                  <a:gd name="T66" fmla="*/ 86 w 100"/>
                  <a:gd name="T6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97" y="56"/>
                    </a:moveTo>
                    <a:cubicBezTo>
                      <a:pt x="98" y="56"/>
                      <a:pt x="99" y="54"/>
                      <a:pt x="99" y="53"/>
                    </a:cubicBezTo>
                    <a:cubicBezTo>
                      <a:pt x="99" y="53"/>
                      <a:pt x="100" y="51"/>
                      <a:pt x="100" y="50"/>
                    </a:cubicBezTo>
                    <a:cubicBezTo>
                      <a:pt x="100" y="48"/>
                      <a:pt x="99" y="46"/>
                      <a:pt x="99" y="46"/>
                    </a:cubicBezTo>
                    <a:cubicBezTo>
                      <a:pt x="99" y="45"/>
                      <a:pt x="98" y="43"/>
                      <a:pt x="97" y="43"/>
                    </a:cubicBezTo>
                    <a:cubicBezTo>
                      <a:pt x="86" y="41"/>
                      <a:pt x="86" y="41"/>
                      <a:pt x="86" y="41"/>
                    </a:cubicBezTo>
                    <a:cubicBezTo>
                      <a:pt x="85" y="40"/>
                      <a:pt x="84" y="39"/>
                      <a:pt x="83" y="38"/>
                    </a:cubicBezTo>
                    <a:cubicBezTo>
                      <a:pt x="82" y="34"/>
                      <a:pt x="82" y="34"/>
                      <a:pt x="82" y="34"/>
                    </a:cubicBezTo>
                    <a:cubicBezTo>
                      <a:pt x="81" y="33"/>
                      <a:pt x="81" y="31"/>
                      <a:pt x="82" y="30"/>
                    </a:cubicBezTo>
                    <a:cubicBezTo>
                      <a:pt x="88" y="21"/>
                      <a:pt x="88" y="21"/>
                      <a:pt x="88" y="21"/>
                    </a:cubicBezTo>
                    <a:cubicBezTo>
                      <a:pt x="88" y="20"/>
                      <a:pt x="88" y="18"/>
                      <a:pt x="87" y="17"/>
                    </a:cubicBezTo>
                    <a:cubicBezTo>
                      <a:pt x="82" y="12"/>
                      <a:pt x="82" y="12"/>
                      <a:pt x="82" y="12"/>
                    </a:cubicBezTo>
                    <a:cubicBezTo>
                      <a:pt x="81" y="11"/>
                      <a:pt x="80" y="11"/>
                      <a:pt x="78" y="12"/>
                    </a:cubicBezTo>
                    <a:cubicBezTo>
                      <a:pt x="69" y="17"/>
                      <a:pt x="69" y="17"/>
                      <a:pt x="69" y="17"/>
                    </a:cubicBezTo>
                    <a:cubicBezTo>
                      <a:pt x="68" y="18"/>
                      <a:pt x="66" y="18"/>
                      <a:pt x="65" y="17"/>
                    </a:cubicBezTo>
                    <a:cubicBezTo>
                      <a:pt x="62" y="16"/>
                      <a:pt x="62" y="16"/>
                      <a:pt x="62" y="16"/>
                    </a:cubicBezTo>
                    <a:cubicBezTo>
                      <a:pt x="60" y="16"/>
                      <a:pt x="59" y="14"/>
                      <a:pt x="59" y="13"/>
                    </a:cubicBezTo>
                    <a:cubicBezTo>
                      <a:pt x="56" y="2"/>
                      <a:pt x="56" y="2"/>
                      <a:pt x="56" y="2"/>
                    </a:cubicBezTo>
                    <a:cubicBezTo>
                      <a:pt x="56" y="1"/>
                      <a:pt x="54" y="0"/>
                      <a:pt x="53" y="0"/>
                    </a:cubicBezTo>
                    <a:cubicBezTo>
                      <a:pt x="53" y="0"/>
                      <a:pt x="52" y="0"/>
                      <a:pt x="50" y="0"/>
                    </a:cubicBezTo>
                    <a:cubicBezTo>
                      <a:pt x="48" y="0"/>
                      <a:pt x="46" y="0"/>
                      <a:pt x="46" y="0"/>
                    </a:cubicBezTo>
                    <a:cubicBezTo>
                      <a:pt x="45" y="0"/>
                      <a:pt x="44" y="1"/>
                      <a:pt x="43" y="2"/>
                    </a:cubicBezTo>
                    <a:cubicBezTo>
                      <a:pt x="41" y="13"/>
                      <a:pt x="41" y="13"/>
                      <a:pt x="41" y="13"/>
                    </a:cubicBezTo>
                    <a:cubicBezTo>
                      <a:pt x="40" y="14"/>
                      <a:pt x="39" y="16"/>
                      <a:pt x="38" y="16"/>
                    </a:cubicBezTo>
                    <a:cubicBezTo>
                      <a:pt x="34" y="17"/>
                      <a:pt x="34" y="17"/>
                      <a:pt x="34" y="17"/>
                    </a:cubicBezTo>
                    <a:cubicBezTo>
                      <a:pt x="33" y="18"/>
                      <a:pt x="31" y="18"/>
                      <a:pt x="30" y="17"/>
                    </a:cubicBezTo>
                    <a:cubicBezTo>
                      <a:pt x="21" y="12"/>
                      <a:pt x="21" y="12"/>
                      <a:pt x="21" y="12"/>
                    </a:cubicBezTo>
                    <a:cubicBezTo>
                      <a:pt x="20" y="11"/>
                      <a:pt x="18" y="11"/>
                      <a:pt x="17" y="12"/>
                    </a:cubicBezTo>
                    <a:cubicBezTo>
                      <a:pt x="12" y="17"/>
                      <a:pt x="12" y="17"/>
                      <a:pt x="12" y="17"/>
                    </a:cubicBezTo>
                    <a:cubicBezTo>
                      <a:pt x="11" y="18"/>
                      <a:pt x="11" y="20"/>
                      <a:pt x="12" y="21"/>
                    </a:cubicBezTo>
                    <a:cubicBezTo>
                      <a:pt x="17" y="30"/>
                      <a:pt x="17" y="30"/>
                      <a:pt x="17" y="30"/>
                    </a:cubicBezTo>
                    <a:cubicBezTo>
                      <a:pt x="18" y="31"/>
                      <a:pt x="18" y="33"/>
                      <a:pt x="18" y="34"/>
                    </a:cubicBezTo>
                    <a:cubicBezTo>
                      <a:pt x="16" y="38"/>
                      <a:pt x="16" y="38"/>
                      <a:pt x="16" y="38"/>
                    </a:cubicBezTo>
                    <a:cubicBezTo>
                      <a:pt x="16" y="39"/>
                      <a:pt x="14" y="40"/>
                      <a:pt x="13" y="41"/>
                    </a:cubicBezTo>
                    <a:cubicBezTo>
                      <a:pt x="2" y="43"/>
                      <a:pt x="2" y="43"/>
                      <a:pt x="2" y="43"/>
                    </a:cubicBezTo>
                    <a:cubicBezTo>
                      <a:pt x="1" y="43"/>
                      <a:pt x="0" y="45"/>
                      <a:pt x="0" y="46"/>
                    </a:cubicBezTo>
                    <a:cubicBezTo>
                      <a:pt x="0" y="46"/>
                      <a:pt x="0" y="48"/>
                      <a:pt x="0" y="50"/>
                    </a:cubicBezTo>
                    <a:cubicBezTo>
                      <a:pt x="0" y="51"/>
                      <a:pt x="0" y="53"/>
                      <a:pt x="0" y="53"/>
                    </a:cubicBezTo>
                    <a:cubicBezTo>
                      <a:pt x="0" y="54"/>
                      <a:pt x="1" y="56"/>
                      <a:pt x="2" y="56"/>
                    </a:cubicBezTo>
                    <a:cubicBezTo>
                      <a:pt x="13" y="58"/>
                      <a:pt x="13" y="58"/>
                      <a:pt x="13" y="58"/>
                    </a:cubicBezTo>
                    <a:cubicBezTo>
                      <a:pt x="14" y="59"/>
                      <a:pt x="16" y="60"/>
                      <a:pt x="16" y="61"/>
                    </a:cubicBezTo>
                    <a:cubicBezTo>
                      <a:pt x="18" y="65"/>
                      <a:pt x="18" y="65"/>
                      <a:pt x="18" y="65"/>
                    </a:cubicBezTo>
                    <a:cubicBezTo>
                      <a:pt x="18" y="66"/>
                      <a:pt x="18" y="68"/>
                      <a:pt x="17" y="69"/>
                    </a:cubicBezTo>
                    <a:cubicBezTo>
                      <a:pt x="12" y="78"/>
                      <a:pt x="12" y="78"/>
                      <a:pt x="12" y="78"/>
                    </a:cubicBezTo>
                    <a:cubicBezTo>
                      <a:pt x="11" y="80"/>
                      <a:pt x="11" y="81"/>
                      <a:pt x="12" y="82"/>
                    </a:cubicBezTo>
                    <a:cubicBezTo>
                      <a:pt x="17" y="87"/>
                      <a:pt x="17" y="87"/>
                      <a:pt x="17" y="87"/>
                    </a:cubicBezTo>
                    <a:cubicBezTo>
                      <a:pt x="18" y="88"/>
                      <a:pt x="20" y="88"/>
                      <a:pt x="21" y="87"/>
                    </a:cubicBezTo>
                    <a:cubicBezTo>
                      <a:pt x="30" y="82"/>
                      <a:pt x="30" y="82"/>
                      <a:pt x="30" y="82"/>
                    </a:cubicBezTo>
                    <a:cubicBezTo>
                      <a:pt x="31" y="81"/>
                      <a:pt x="33" y="81"/>
                      <a:pt x="34" y="82"/>
                    </a:cubicBezTo>
                    <a:cubicBezTo>
                      <a:pt x="38" y="83"/>
                      <a:pt x="38" y="83"/>
                      <a:pt x="38" y="83"/>
                    </a:cubicBezTo>
                    <a:cubicBezTo>
                      <a:pt x="39" y="83"/>
                      <a:pt x="40" y="85"/>
                      <a:pt x="41" y="86"/>
                    </a:cubicBezTo>
                    <a:cubicBezTo>
                      <a:pt x="43" y="97"/>
                      <a:pt x="43" y="97"/>
                      <a:pt x="43" y="97"/>
                    </a:cubicBezTo>
                    <a:cubicBezTo>
                      <a:pt x="44" y="98"/>
                      <a:pt x="45" y="99"/>
                      <a:pt x="46" y="99"/>
                    </a:cubicBezTo>
                    <a:cubicBezTo>
                      <a:pt x="46" y="99"/>
                      <a:pt x="48" y="100"/>
                      <a:pt x="50" y="100"/>
                    </a:cubicBezTo>
                    <a:cubicBezTo>
                      <a:pt x="52" y="100"/>
                      <a:pt x="53" y="99"/>
                      <a:pt x="53" y="99"/>
                    </a:cubicBezTo>
                    <a:cubicBezTo>
                      <a:pt x="54" y="99"/>
                      <a:pt x="56" y="98"/>
                      <a:pt x="56" y="97"/>
                    </a:cubicBezTo>
                    <a:cubicBezTo>
                      <a:pt x="59" y="86"/>
                      <a:pt x="59" y="86"/>
                      <a:pt x="59" y="86"/>
                    </a:cubicBezTo>
                    <a:cubicBezTo>
                      <a:pt x="59" y="85"/>
                      <a:pt x="60" y="83"/>
                      <a:pt x="62" y="83"/>
                    </a:cubicBezTo>
                    <a:cubicBezTo>
                      <a:pt x="65" y="82"/>
                      <a:pt x="65" y="82"/>
                      <a:pt x="65" y="82"/>
                    </a:cubicBezTo>
                    <a:cubicBezTo>
                      <a:pt x="66" y="81"/>
                      <a:pt x="68" y="81"/>
                      <a:pt x="69" y="82"/>
                    </a:cubicBezTo>
                    <a:cubicBezTo>
                      <a:pt x="78" y="87"/>
                      <a:pt x="78" y="87"/>
                      <a:pt x="78" y="87"/>
                    </a:cubicBezTo>
                    <a:cubicBezTo>
                      <a:pt x="80" y="88"/>
                      <a:pt x="81" y="88"/>
                      <a:pt x="82" y="87"/>
                    </a:cubicBezTo>
                    <a:cubicBezTo>
                      <a:pt x="87" y="82"/>
                      <a:pt x="87" y="82"/>
                      <a:pt x="87" y="82"/>
                    </a:cubicBezTo>
                    <a:cubicBezTo>
                      <a:pt x="88" y="81"/>
                      <a:pt x="88" y="80"/>
                      <a:pt x="88" y="78"/>
                    </a:cubicBezTo>
                    <a:cubicBezTo>
                      <a:pt x="82" y="69"/>
                      <a:pt x="82" y="69"/>
                      <a:pt x="82" y="69"/>
                    </a:cubicBezTo>
                    <a:cubicBezTo>
                      <a:pt x="81" y="68"/>
                      <a:pt x="81" y="66"/>
                      <a:pt x="82" y="65"/>
                    </a:cubicBezTo>
                    <a:cubicBezTo>
                      <a:pt x="83" y="61"/>
                      <a:pt x="83" y="61"/>
                      <a:pt x="83" y="61"/>
                    </a:cubicBezTo>
                    <a:cubicBezTo>
                      <a:pt x="84" y="60"/>
                      <a:pt x="85" y="59"/>
                      <a:pt x="86" y="58"/>
                    </a:cubicBezTo>
                    <a:lnTo>
                      <a:pt x="97" y="56"/>
                    </a:lnTo>
                    <a:close/>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Oval 358"/>
              <p:cNvSpPr>
                <a:spLocks noChangeArrowheads="1"/>
              </p:cNvSpPr>
              <p:nvPr/>
            </p:nvSpPr>
            <p:spPr bwMode="auto">
              <a:xfrm>
                <a:off x="2965451" y="3424238"/>
                <a:ext cx="149225" cy="153988"/>
              </a:xfrm>
              <a:prstGeom prst="ellipse">
                <a:avLst/>
              </a:pr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359"/>
              <p:cNvSpPr>
                <a:spLocks/>
              </p:cNvSpPr>
              <p:nvPr/>
            </p:nvSpPr>
            <p:spPr bwMode="auto">
              <a:xfrm>
                <a:off x="3208338" y="3213100"/>
                <a:ext cx="258763" cy="265113"/>
              </a:xfrm>
              <a:custGeom>
                <a:avLst/>
                <a:gdLst>
                  <a:gd name="T0" fmla="*/ 68 w 69"/>
                  <a:gd name="T1" fmla="*/ 45 h 69"/>
                  <a:gd name="T2" fmla="*/ 69 w 69"/>
                  <a:gd name="T3" fmla="*/ 41 h 69"/>
                  <a:gd name="T4" fmla="*/ 61 w 69"/>
                  <a:gd name="T5" fmla="*/ 35 h 69"/>
                  <a:gd name="T6" fmla="*/ 59 w 69"/>
                  <a:gd name="T7" fmla="*/ 30 h 69"/>
                  <a:gd name="T8" fmla="*/ 65 w 69"/>
                  <a:gd name="T9" fmla="*/ 22 h 69"/>
                  <a:gd name="T10" fmla="*/ 63 w 69"/>
                  <a:gd name="T11" fmla="*/ 15 h 69"/>
                  <a:gd name="T12" fmla="*/ 53 w 69"/>
                  <a:gd name="T13" fmla="*/ 16 h 69"/>
                  <a:gd name="T14" fmla="*/ 48 w 69"/>
                  <a:gd name="T15" fmla="*/ 14 h 69"/>
                  <a:gd name="T16" fmla="*/ 47 w 69"/>
                  <a:gd name="T17" fmla="*/ 4 h 69"/>
                  <a:gd name="T18" fmla="*/ 43 w 69"/>
                  <a:gd name="T19" fmla="*/ 1 h 69"/>
                  <a:gd name="T20" fmla="*/ 38 w 69"/>
                  <a:gd name="T21" fmla="*/ 2 h 69"/>
                  <a:gd name="T22" fmla="*/ 32 w 69"/>
                  <a:gd name="T23" fmla="*/ 10 h 69"/>
                  <a:gd name="T24" fmla="*/ 27 w 69"/>
                  <a:gd name="T25" fmla="*/ 10 h 69"/>
                  <a:gd name="T26" fmla="*/ 19 w 69"/>
                  <a:gd name="T27" fmla="*/ 4 h 69"/>
                  <a:gd name="T28" fmla="*/ 14 w 69"/>
                  <a:gd name="T29" fmla="*/ 9 h 69"/>
                  <a:gd name="T30" fmla="*/ 16 w 69"/>
                  <a:gd name="T31" fmla="*/ 19 h 69"/>
                  <a:gd name="T32" fmla="*/ 11 w 69"/>
                  <a:gd name="T33" fmla="*/ 22 h 69"/>
                  <a:gd name="T34" fmla="*/ 2 w 69"/>
                  <a:gd name="T35" fmla="*/ 24 h 69"/>
                  <a:gd name="T36" fmla="*/ 1 w 69"/>
                  <a:gd name="T37" fmla="*/ 28 h 69"/>
                  <a:gd name="T38" fmla="*/ 8 w 69"/>
                  <a:gd name="T39" fmla="*/ 34 h 69"/>
                  <a:gd name="T40" fmla="*/ 11 w 69"/>
                  <a:gd name="T41" fmla="*/ 39 h 69"/>
                  <a:gd name="T42" fmla="*/ 4 w 69"/>
                  <a:gd name="T43" fmla="*/ 47 h 69"/>
                  <a:gd name="T44" fmla="*/ 6 w 69"/>
                  <a:gd name="T45" fmla="*/ 54 h 69"/>
                  <a:gd name="T46" fmla="*/ 16 w 69"/>
                  <a:gd name="T47" fmla="*/ 53 h 69"/>
                  <a:gd name="T48" fmla="*/ 21 w 69"/>
                  <a:gd name="T49" fmla="*/ 55 h 69"/>
                  <a:gd name="T50" fmla="*/ 22 w 69"/>
                  <a:gd name="T51" fmla="*/ 65 h 69"/>
                  <a:gd name="T52" fmla="*/ 26 w 69"/>
                  <a:gd name="T53" fmla="*/ 68 h 69"/>
                  <a:gd name="T54" fmla="*/ 31 w 69"/>
                  <a:gd name="T55" fmla="*/ 67 h 69"/>
                  <a:gd name="T56" fmla="*/ 37 w 69"/>
                  <a:gd name="T57" fmla="*/ 59 h 69"/>
                  <a:gd name="T58" fmla="*/ 42 w 69"/>
                  <a:gd name="T59" fmla="*/ 60 h 69"/>
                  <a:gd name="T60" fmla="*/ 50 w 69"/>
                  <a:gd name="T61" fmla="*/ 65 h 69"/>
                  <a:gd name="T62" fmla="*/ 55 w 69"/>
                  <a:gd name="T63" fmla="*/ 60 h 69"/>
                  <a:gd name="T64" fmla="*/ 54 w 69"/>
                  <a:gd name="T65" fmla="*/ 50 h 69"/>
                  <a:gd name="T66" fmla="*/ 58 w 69"/>
                  <a:gd name="T67" fmla="*/ 4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9">
                    <a:moveTo>
                      <a:pt x="65" y="47"/>
                    </a:moveTo>
                    <a:cubicBezTo>
                      <a:pt x="66" y="47"/>
                      <a:pt x="67" y="46"/>
                      <a:pt x="68" y="45"/>
                    </a:cubicBezTo>
                    <a:cubicBezTo>
                      <a:pt x="68" y="45"/>
                      <a:pt x="68" y="44"/>
                      <a:pt x="68" y="43"/>
                    </a:cubicBezTo>
                    <a:cubicBezTo>
                      <a:pt x="68" y="42"/>
                      <a:pt x="69" y="41"/>
                      <a:pt x="69" y="41"/>
                    </a:cubicBezTo>
                    <a:cubicBezTo>
                      <a:pt x="69" y="40"/>
                      <a:pt x="68" y="39"/>
                      <a:pt x="67" y="38"/>
                    </a:cubicBezTo>
                    <a:cubicBezTo>
                      <a:pt x="61" y="35"/>
                      <a:pt x="61" y="35"/>
                      <a:pt x="61" y="35"/>
                    </a:cubicBezTo>
                    <a:cubicBezTo>
                      <a:pt x="60" y="34"/>
                      <a:pt x="59" y="33"/>
                      <a:pt x="59" y="32"/>
                    </a:cubicBezTo>
                    <a:cubicBezTo>
                      <a:pt x="59" y="30"/>
                      <a:pt x="59" y="30"/>
                      <a:pt x="59" y="30"/>
                    </a:cubicBezTo>
                    <a:cubicBezTo>
                      <a:pt x="58" y="29"/>
                      <a:pt x="59" y="27"/>
                      <a:pt x="60" y="27"/>
                    </a:cubicBezTo>
                    <a:cubicBezTo>
                      <a:pt x="65" y="22"/>
                      <a:pt x="65" y="22"/>
                      <a:pt x="65" y="22"/>
                    </a:cubicBezTo>
                    <a:cubicBezTo>
                      <a:pt x="66" y="21"/>
                      <a:pt x="66" y="20"/>
                      <a:pt x="65" y="19"/>
                    </a:cubicBezTo>
                    <a:cubicBezTo>
                      <a:pt x="63" y="15"/>
                      <a:pt x="63" y="15"/>
                      <a:pt x="63" y="15"/>
                    </a:cubicBezTo>
                    <a:cubicBezTo>
                      <a:pt x="62" y="14"/>
                      <a:pt x="61" y="14"/>
                      <a:pt x="60" y="14"/>
                    </a:cubicBezTo>
                    <a:cubicBezTo>
                      <a:pt x="53" y="16"/>
                      <a:pt x="53" y="16"/>
                      <a:pt x="53" y="16"/>
                    </a:cubicBezTo>
                    <a:cubicBezTo>
                      <a:pt x="52" y="16"/>
                      <a:pt x="51" y="16"/>
                      <a:pt x="50" y="16"/>
                    </a:cubicBezTo>
                    <a:cubicBezTo>
                      <a:pt x="48" y="14"/>
                      <a:pt x="48" y="14"/>
                      <a:pt x="48" y="14"/>
                    </a:cubicBezTo>
                    <a:cubicBezTo>
                      <a:pt x="47" y="14"/>
                      <a:pt x="47" y="12"/>
                      <a:pt x="47" y="11"/>
                    </a:cubicBezTo>
                    <a:cubicBezTo>
                      <a:pt x="47" y="4"/>
                      <a:pt x="47" y="4"/>
                      <a:pt x="47" y="4"/>
                    </a:cubicBezTo>
                    <a:cubicBezTo>
                      <a:pt x="47" y="3"/>
                      <a:pt x="46" y="2"/>
                      <a:pt x="45" y="2"/>
                    </a:cubicBezTo>
                    <a:cubicBezTo>
                      <a:pt x="45" y="2"/>
                      <a:pt x="44" y="1"/>
                      <a:pt x="43" y="1"/>
                    </a:cubicBezTo>
                    <a:cubicBezTo>
                      <a:pt x="42" y="1"/>
                      <a:pt x="41" y="1"/>
                      <a:pt x="41" y="1"/>
                    </a:cubicBezTo>
                    <a:cubicBezTo>
                      <a:pt x="40" y="0"/>
                      <a:pt x="39" y="1"/>
                      <a:pt x="38" y="2"/>
                    </a:cubicBezTo>
                    <a:cubicBezTo>
                      <a:pt x="35" y="8"/>
                      <a:pt x="35" y="8"/>
                      <a:pt x="35" y="8"/>
                    </a:cubicBezTo>
                    <a:cubicBezTo>
                      <a:pt x="34" y="9"/>
                      <a:pt x="33" y="10"/>
                      <a:pt x="32" y="10"/>
                    </a:cubicBezTo>
                    <a:cubicBezTo>
                      <a:pt x="30" y="10"/>
                      <a:pt x="30" y="10"/>
                      <a:pt x="30" y="10"/>
                    </a:cubicBezTo>
                    <a:cubicBezTo>
                      <a:pt x="29" y="11"/>
                      <a:pt x="28" y="10"/>
                      <a:pt x="27" y="10"/>
                    </a:cubicBezTo>
                    <a:cubicBezTo>
                      <a:pt x="22" y="4"/>
                      <a:pt x="22" y="4"/>
                      <a:pt x="22" y="4"/>
                    </a:cubicBezTo>
                    <a:cubicBezTo>
                      <a:pt x="21" y="4"/>
                      <a:pt x="20" y="3"/>
                      <a:pt x="19" y="4"/>
                    </a:cubicBezTo>
                    <a:cubicBezTo>
                      <a:pt x="15" y="6"/>
                      <a:pt x="15" y="6"/>
                      <a:pt x="15" y="6"/>
                    </a:cubicBezTo>
                    <a:cubicBezTo>
                      <a:pt x="14" y="7"/>
                      <a:pt x="14" y="8"/>
                      <a:pt x="14" y="9"/>
                    </a:cubicBezTo>
                    <a:cubicBezTo>
                      <a:pt x="16" y="16"/>
                      <a:pt x="16" y="16"/>
                      <a:pt x="16" y="16"/>
                    </a:cubicBezTo>
                    <a:cubicBezTo>
                      <a:pt x="17" y="17"/>
                      <a:pt x="16" y="18"/>
                      <a:pt x="16" y="19"/>
                    </a:cubicBezTo>
                    <a:cubicBezTo>
                      <a:pt x="14" y="21"/>
                      <a:pt x="14" y="21"/>
                      <a:pt x="14" y="21"/>
                    </a:cubicBezTo>
                    <a:cubicBezTo>
                      <a:pt x="14" y="22"/>
                      <a:pt x="12" y="22"/>
                      <a:pt x="11" y="22"/>
                    </a:cubicBezTo>
                    <a:cubicBezTo>
                      <a:pt x="4" y="22"/>
                      <a:pt x="4" y="22"/>
                      <a:pt x="4" y="22"/>
                    </a:cubicBezTo>
                    <a:cubicBezTo>
                      <a:pt x="3" y="22"/>
                      <a:pt x="2" y="23"/>
                      <a:pt x="2" y="24"/>
                    </a:cubicBezTo>
                    <a:cubicBezTo>
                      <a:pt x="2" y="24"/>
                      <a:pt x="1" y="25"/>
                      <a:pt x="1" y="26"/>
                    </a:cubicBezTo>
                    <a:cubicBezTo>
                      <a:pt x="1" y="27"/>
                      <a:pt x="1" y="28"/>
                      <a:pt x="1" y="28"/>
                    </a:cubicBezTo>
                    <a:cubicBezTo>
                      <a:pt x="0" y="29"/>
                      <a:pt x="1" y="30"/>
                      <a:pt x="2" y="31"/>
                    </a:cubicBezTo>
                    <a:cubicBezTo>
                      <a:pt x="8" y="34"/>
                      <a:pt x="8" y="34"/>
                      <a:pt x="8" y="34"/>
                    </a:cubicBezTo>
                    <a:cubicBezTo>
                      <a:pt x="9" y="35"/>
                      <a:pt x="10" y="36"/>
                      <a:pt x="10" y="37"/>
                    </a:cubicBezTo>
                    <a:cubicBezTo>
                      <a:pt x="11" y="39"/>
                      <a:pt x="11" y="39"/>
                      <a:pt x="11" y="39"/>
                    </a:cubicBezTo>
                    <a:cubicBezTo>
                      <a:pt x="11" y="40"/>
                      <a:pt x="10" y="42"/>
                      <a:pt x="10" y="42"/>
                    </a:cubicBezTo>
                    <a:cubicBezTo>
                      <a:pt x="4" y="47"/>
                      <a:pt x="4" y="47"/>
                      <a:pt x="4" y="47"/>
                    </a:cubicBezTo>
                    <a:cubicBezTo>
                      <a:pt x="4" y="48"/>
                      <a:pt x="3" y="49"/>
                      <a:pt x="4" y="50"/>
                    </a:cubicBezTo>
                    <a:cubicBezTo>
                      <a:pt x="6" y="54"/>
                      <a:pt x="6" y="54"/>
                      <a:pt x="6" y="54"/>
                    </a:cubicBezTo>
                    <a:cubicBezTo>
                      <a:pt x="7" y="55"/>
                      <a:pt x="8" y="55"/>
                      <a:pt x="9" y="55"/>
                    </a:cubicBezTo>
                    <a:cubicBezTo>
                      <a:pt x="16" y="53"/>
                      <a:pt x="16" y="53"/>
                      <a:pt x="16" y="53"/>
                    </a:cubicBezTo>
                    <a:cubicBezTo>
                      <a:pt x="17" y="53"/>
                      <a:pt x="18" y="53"/>
                      <a:pt x="19" y="53"/>
                    </a:cubicBezTo>
                    <a:cubicBezTo>
                      <a:pt x="21" y="55"/>
                      <a:pt x="21" y="55"/>
                      <a:pt x="21" y="55"/>
                    </a:cubicBezTo>
                    <a:cubicBezTo>
                      <a:pt x="22" y="55"/>
                      <a:pt x="22" y="57"/>
                      <a:pt x="22" y="58"/>
                    </a:cubicBezTo>
                    <a:cubicBezTo>
                      <a:pt x="22" y="65"/>
                      <a:pt x="22" y="65"/>
                      <a:pt x="22" y="65"/>
                    </a:cubicBezTo>
                    <a:cubicBezTo>
                      <a:pt x="22" y="66"/>
                      <a:pt x="23" y="67"/>
                      <a:pt x="24" y="67"/>
                    </a:cubicBezTo>
                    <a:cubicBezTo>
                      <a:pt x="24" y="67"/>
                      <a:pt x="25" y="68"/>
                      <a:pt x="26" y="68"/>
                    </a:cubicBezTo>
                    <a:cubicBezTo>
                      <a:pt x="27" y="68"/>
                      <a:pt x="28" y="69"/>
                      <a:pt x="28" y="69"/>
                    </a:cubicBezTo>
                    <a:cubicBezTo>
                      <a:pt x="29" y="69"/>
                      <a:pt x="31" y="68"/>
                      <a:pt x="31" y="67"/>
                    </a:cubicBezTo>
                    <a:cubicBezTo>
                      <a:pt x="34" y="61"/>
                      <a:pt x="34" y="61"/>
                      <a:pt x="34" y="61"/>
                    </a:cubicBezTo>
                    <a:cubicBezTo>
                      <a:pt x="35" y="60"/>
                      <a:pt x="36" y="59"/>
                      <a:pt x="37" y="59"/>
                    </a:cubicBezTo>
                    <a:cubicBezTo>
                      <a:pt x="39" y="59"/>
                      <a:pt x="39" y="59"/>
                      <a:pt x="39" y="59"/>
                    </a:cubicBezTo>
                    <a:cubicBezTo>
                      <a:pt x="40" y="58"/>
                      <a:pt x="42" y="59"/>
                      <a:pt x="42" y="60"/>
                    </a:cubicBezTo>
                    <a:cubicBezTo>
                      <a:pt x="48" y="65"/>
                      <a:pt x="48" y="65"/>
                      <a:pt x="48" y="65"/>
                    </a:cubicBezTo>
                    <a:cubicBezTo>
                      <a:pt x="48" y="65"/>
                      <a:pt x="49" y="66"/>
                      <a:pt x="50" y="65"/>
                    </a:cubicBezTo>
                    <a:cubicBezTo>
                      <a:pt x="54" y="63"/>
                      <a:pt x="54" y="63"/>
                      <a:pt x="54" y="63"/>
                    </a:cubicBezTo>
                    <a:cubicBezTo>
                      <a:pt x="55" y="62"/>
                      <a:pt x="55" y="61"/>
                      <a:pt x="55" y="60"/>
                    </a:cubicBezTo>
                    <a:cubicBezTo>
                      <a:pt x="53" y="53"/>
                      <a:pt x="53" y="53"/>
                      <a:pt x="53" y="53"/>
                    </a:cubicBezTo>
                    <a:cubicBezTo>
                      <a:pt x="53" y="52"/>
                      <a:pt x="53" y="51"/>
                      <a:pt x="54" y="50"/>
                    </a:cubicBezTo>
                    <a:cubicBezTo>
                      <a:pt x="55" y="48"/>
                      <a:pt x="55" y="48"/>
                      <a:pt x="55" y="48"/>
                    </a:cubicBezTo>
                    <a:cubicBezTo>
                      <a:pt x="56" y="47"/>
                      <a:pt x="57" y="47"/>
                      <a:pt x="58" y="47"/>
                    </a:cubicBezTo>
                    <a:lnTo>
                      <a:pt x="65" y="47"/>
                    </a:lnTo>
                    <a:close/>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Oval 360"/>
              <p:cNvSpPr>
                <a:spLocks noChangeArrowheads="1"/>
              </p:cNvSpPr>
              <p:nvPr/>
            </p:nvSpPr>
            <p:spPr bwMode="auto">
              <a:xfrm>
                <a:off x="3302001" y="3309938"/>
                <a:ext cx="76200" cy="76200"/>
              </a:xfrm>
              <a:prstGeom prst="ellipse">
                <a:avLst/>
              </a:pr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1" name="Group 81"/>
          <p:cNvGrpSpPr/>
          <p:nvPr/>
        </p:nvGrpSpPr>
        <p:grpSpPr>
          <a:xfrm>
            <a:off x="538042" y="4474853"/>
            <a:ext cx="521713" cy="521713"/>
            <a:chOff x="499214" y="4671510"/>
            <a:chExt cx="521713" cy="521713"/>
          </a:xfrm>
        </p:grpSpPr>
        <p:sp>
          <p:nvSpPr>
            <p:cNvPr id="72" name="Oval 71"/>
            <p:cNvSpPr/>
            <p:nvPr/>
          </p:nvSpPr>
          <p:spPr>
            <a:xfrm>
              <a:off x="499214" y="4671510"/>
              <a:ext cx="521713" cy="521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3"/>
            <p:cNvGrpSpPr/>
            <p:nvPr/>
          </p:nvGrpSpPr>
          <p:grpSpPr>
            <a:xfrm>
              <a:off x="618535" y="4784934"/>
              <a:ext cx="277567" cy="284199"/>
              <a:chOff x="7646988" y="3192463"/>
              <a:chExt cx="465137" cy="476250"/>
            </a:xfrm>
          </p:grpSpPr>
          <p:sp>
            <p:nvSpPr>
              <p:cNvPr id="74" name="Oval 95"/>
              <p:cNvSpPr>
                <a:spLocks noChangeArrowheads="1"/>
              </p:cNvSpPr>
              <p:nvPr/>
            </p:nvSpPr>
            <p:spPr bwMode="auto">
              <a:xfrm>
                <a:off x="7693025" y="3238500"/>
                <a:ext cx="374650" cy="384175"/>
              </a:xfrm>
              <a:prstGeom prst="ellipse">
                <a:avLst/>
              </a:pr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96"/>
              <p:cNvSpPr>
                <a:spLocks/>
              </p:cNvSpPr>
              <p:nvPr/>
            </p:nvSpPr>
            <p:spPr bwMode="auto">
              <a:xfrm>
                <a:off x="7888288" y="3622675"/>
                <a:ext cx="0" cy="46038"/>
              </a:xfrm>
              <a:custGeom>
                <a:avLst/>
                <a:gdLst>
                  <a:gd name="T0" fmla="*/ 0 h 12"/>
                  <a:gd name="T1" fmla="*/ 12 h 12"/>
                </a:gdLst>
                <a:ahLst/>
                <a:cxnLst>
                  <a:cxn ang="0">
                    <a:pos x="0" y="T0"/>
                  </a:cxn>
                  <a:cxn ang="0">
                    <a:pos x="0" y="T1"/>
                  </a:cxn>
                </a:cxnLst>
                <a:rect l="0" t="0" r="r" b="b"/>
                <a:pathLst>
                  <a:path h="12">
                    <a:moveTo>
                      <a:pt x="0" y="0"/>
                    </a:moveTo>
                    <a:cubicBezTo>
                      <a:pt x="0" y="5"/>
                      <a:pt x="0" y="12"/>
                      <a:pt x="0" y="12"/>
                    </a:cubicBez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97"/>
              <p:cNvSpPr>
                <a:spLocks/>
              </p:cNvSpPr>
              <p:nvPr/>
            </p:nvSpPr>
            <p:spPr bwMode="auto">
              <a:xfrm>
                <a:off x="7888288" y="3284538"/>
                <a:ext cx="0" cy="292100"/>
              </a:xfrm>
              <a:custGeom>
                <a:avLst/>
                <a:gdLst>
                  <a:gd name="T0" fmla="*/ 0 h 76"/>
                  <a:gd name="T1" fmla="*/ 76 h 76"/>
                </a:gdLst>
                <a:ahLst/>
                <a:cxnLst>
                  <a:cxn ang="0">
                    <a:pos x="0" y="T0"/>
                  </a:cxn>
                  <a:cxn ang="0">
                    <a:pos x="0" y="T1"/>
                  </a:cxn>
                </a:cxnLst>
                <a:rect l="0" t="0" r="r" b="b"/>
                <a:pathLst>
                  <a:path h="76">
                    <a:moveTo>
                      <a:pt x="0" y="0"/>
                    </a:moveTo>
                    <a:cubicBezTo>
                      <a:pt x="0" y="24"/>
                      <a:pt x="0" y="52"/>
                      <a:pt x="0" y="76"/>
                    </a:cubicBez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98"/>
              <p:cNvSpPr>
                <a:spLocks/>
              </p:cNvSpPr>
              <p:nvPr/>
            </p:nvSpPr>
            <p:spPr bwMode="auto">
              <a:xfrm>
                <a:off x="7888288" y="3192463"/>
                <a:ext cx="0" cy="46038"/>
              </a:xfrm>
              <a:custGeom>
                <a:avLst/>
                <a:gdLst>
                  <a:gd name="T0" fmla="*/ 0 h 12"/>
                  <a:gd name="T1" fmla="*/ 12 h 12"/>
                </a:gdLst>
                <a:ahLst/>
                <a:cxnLst>
                  <a:cxn ang="0">
                    <a:pos x="0" y="T0"/>
                  </a:cxn>
                  <a:cxn ang="0">
                    <a:pos x="0" y="T1"/>
                  </a:cxn>
                </a:cxnLst>
                <a:rect l="0" t="0" r="r" b="b"/>
                <a:pathLst>
                  <a:path h="12">
                    <a:moveTo>
                      <a:pt x="0" y="0"/>
                    </a:moveTo>
                    <a:cubicBezTo>
                      <a:pt x="0" y="0"/>
                      <a:pt x="0" y="7"/>
                      <a:pt x="0" y="12"/>
                    </a:cubicBez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9"/>
              <p:cNvSpPr>
                <a:spLocks/>
              </p:cNvSpPr>
              <p:nvPr/>
            </p:nvSpPr>
            <p:spPr bwMode="auto">
              <a:xfrm>
                <a:off x="7646988" y="3422650"/>
                <a:ext cx="46038" cy="0"/>
              </a:xfrm>
              <a:custGeom>
                <a:avLst/>
                <a:gdLst>
                  <a:gd name="T0" fmla="*/ 12 w 12"/>
                  <a:gd name="T1" fmla="*/ 0 w 12"/>
                </a:gdLst>
                <a:ahLst/>
                <a:cxnLst>
                  <a:cxn ang="0">
                    <a:pos x="T0" y="0"/>
                  </a:cxn>
                  <a:cxn ang="0">
                    <a:pos x="T1" y="0"/>
                  </a:cxn>
                </a:cxnLst>
                <a:rect l="0" t="0" r="r" b="b"/>
                <a:pathLst>
                  <a:path w="12">
                    <a:moveTo>
                      <a:pt x="12" y="0"/>
                    </a:moveTo>
                    <a:cubicBezTo>
                      <a:pt x="7" y="0"/>
                      <a:pt x="0" y="0"/>
                      <a:pt x="0" y="0"/>
                    </a:cubicBez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0"/>
              <p:cNvSpPr>
                <a:spLocks/>
              </p:cNvSpPr>
              <p:nvPr/>
            </p:nvSpPr>
            <p:spPr bwMode="auto">
              <a:xfrm>
                <a:off x="7737475" y="3422650"/>
                <a:ext cx="296863" cy="0"/>
              </a:xfrm>
              <a:custGeom>
                <a:avLst/>
                <a:gdLst>
                  <a:gd name="T0" fmla="*/ 79 w 79"/>
                  <a:gd name="T1" fmla="*/ 0 w 79"/>
                </a:gdLst>
                <a:ahLst/>
                <a:cxnLst>
                  <a:cxn ang="0">
                    <a:pos x="T0" y="0"/>
                  </a:cxn>
                  <a:cxn ang="0">
                    <a:pos x="T1" y="0"/>
                  </a:cxn>
                </a:cxnLst>
                <a:rect l="0" t="0" r="r" b="b"/>
                <a:pathLst>
                  <a:path w="79">
                    <a:moveTo>
                      <a:pt x="79" y="0"/>
                    </a:moveTo>
                    <a:cubicBezTo>
                      <a:pt x="56" y="0"/>
                      <a:pt x="23" y="0"/>
                      <a:pt x="0" y="0"/>
                    </a:cubicBez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01"/>
              <p:cNvSpPr>
                <a:spLocks/>
              </p:cNvSpPr>
              <p:nvPr/>
            </p:nvSpPr>
            <p:spPr bwMode="auto">
              <a:xfrm>
                <a:off x="8067675" y="3422650"/>
                <a:ext cx="44450" cy="0"/>
              </a:xfrm>
              <a:custGeom>
                <a:avLst/>
                <a:gdLst>
                  <a:gd name="T0" fmla="*/ 12 w 12"/>
                  <a:gd name="T1" fmla="*/ 0 w 12"/>
                </a:gdLst>
                <a:ahLst/>
                <a:cxnLst>
                  <a:cxn ang="0">
                    <a:pos x="T0" y="0"/>
                  </a:cxn>
                  <a:cxn ang="0">
                    <a:pos x="T1" y="0"/>
                  </a:cxn>
                </a:cxnLst>
                <a:rect l="0" t="0" r="r" b="b"/>
                <a:pathLst>
                  <a:path w="12">
                    <a:moveTo>
                      <a:pt x="12" y="0"/>
                    </a:moveTo>
                    <a:cubicBezTo>
                      <a:pt x="12" y="0"/>
                      <a:pt x="5" y="0"/>
                      <a:pt x="0" y="0"/>
                    </a:cubicBezTo>
                  </a:path>
                </a:pathLst>
              </a:custGeom>
              <a:noFill/>
              <a:ln w="6350"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xmlns="" val="2053553305"/>
      </p:ext>
    </p:extLst>
  </p:cSld>
  <p:clrMapOvr>
    <a:masterClrMapping/>
  </p:clrMapOvr>
</p:sld>
</file>

<file path=ppt/theme/theme1.xml><?xml version="1.0" encoding="utf-8"?>
<a:theme xmlns:a="http://schemas.openxmlformats.org/drawingml/2006/main" name="SourceHOV2015">
  <a:themeElements>
    <a:clrScheme name="SourceHOV2015">
      <a:dk1>
        <a:srgbClr val="363534"/>
      </a:dk1>
      <a:lt1>
        <a:sysClr val="window" lastClr="FFFFFF"/>
      </a:lt1>
      <a:dk2>
        <a:srgbClr val="363534"/>
      </a:dk2>
      <a:lt2>
        <a:srgbClr val="E6E6E6"/>
      </a:lt2>
      <a:accent1>
        <a:srgbClr val="455560"/>
      </a:accent1>
      <a:accent2>
        <a:srgbClr val="4678BC"/>
      </a:accent2>
      <a:accent3>
        <a:srgbClr val="9BBB59"/>
      </a:accent3>
      <a:accent4>
        <a:srgbClr val="8C9197"/>
      </a:accent4>
      <a:accent5>
        <a:srgbClr val="F8971D"/>
      </a:accent5>
      <a:accent6>
        <a:srgbClr val="646464"/>
      </a:accent6>
      <a:hlink>
        <a:srgbClr val="0000FF"/>
      </a:hlink>
      <a:folHlink>
        <a:srgbClr val="800080"/>
      </a:folHlink>
    </a:clrScheme>
    <a:fontScheme name="SHOV Theme">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extLst>
    <a:ext uri="{05A4C25C-085E-4340-85A3-A5531E510DB2}">
      <thm15:themeFamily xmlns="" xmlns:thm15="http://schemas.microsoft.com/office/thememl/2012/main" name="SourceHOV2015" id="{44948684-5D48-460A-ACD7-A7E4C98739BA}" vid="{2812CDB7-5F76-4C47-9021-D0FBA4757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4656FAA-E4C5-4F45-B656-3FA25F4866D1}">
  <ds:schemaRefs>
    <ds:schemaRef ds:uri="ESRI.ArcGIS.Mapping.OfficeIntegration.PowerPointInfo"/>
  </ds:schemaRefs>
</ds:datastoreItem>
</file>

<file path=customXml/itemProps2.xml><?xml version="1.0" encoding="utf-8"?>
<ds:datastoreItem xmlns:ds="http://schemas.openxmlformats.org/officeDocument/2006/customXml" ds:itemID="{555AF88E-7CE1-4568-8BAC-F6B1B1301DBF}">
  <ds:schemaRefs>
    <ds:schemaRef ds:uri="ESRI.ArcGIS.Mapping.OfficeIntegration.PowerPointInfo"/>
  </ds:schemaRefs>
</ds:datastoreItem>
</file>

<file path=customXml/itemProps3.xml><?xml version="1.0" encoding="utf-8"?>
<ds:datastoreItem xmlns:ds="http://schemas.openxmlformats.org/officeDocument/2006/customXml" ds:itemID="{FAE80C2E-B22C-4C5D-BF50-41B646F48633}">
  <ds:schemaRefs>
    <ds:schemaRef ds:uri="ESRI.ArcGIS.Mapping.OfficeIntegration.PowerPointInfo"/>
  </ds:schemaRefs>
</ds:datastoreItem>
</file>

<file path=customXml/itemProps4.xml><?xml version="1.0" encoding="utf-8"?>
<ds:datastoreItem xmlns:ds="http://schemas.openxmlformats.org/officeDocument/2006/customXml" ds:itemID="{C34E51EE-04E8-4BAA-8F28-4D382C6DE54E}">
  <ds:schemaRefs>
    <ds:schemaRef ds:uri="ESRI.ArcGIS.Mapping.OfficeIntegration.PowerPointInfo"/>
  </ds:schemaRefs>
</ds:datastoreItem>
</file>

<file path=customXml/itemProps5.xml><?xml version="1.0" encoding="utf-8"?>
<ds:datastoreItem xmlns:ds="http://schemas.openxmlformats.org/officeDocument/2006/customXml" ds:itemID="{70816EC1-DE53-4A8A-81DE-4CB557433FFE}">
  <ds:schemaRefs>
    <ds:schemaRef ds:uri="ESRI.ArcGIS.Mapping.OfficeIntegration.PowerPointInfo"/>
  </ds:schemaRefs>
</ds:datastoreItem>
</file>

<file path=customXml/itemProps6.xml><?xml version="1.0" encoding="utf-8"?>
<ds:datastoreItem xmlns:ds="http://schemas.openxmlformats.org/officeDocument/2006/customXml" ds:itemID="{B0F921D3-15BC-4000-BA90-F3870714F15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6744</TotalTime>
  <Words>2047</Words>
  <Application>Microsoft Office PowerPoint</Application>
  <PresentationFormat>On-screen Show (4:3)</PresentationFormat>
  <Paragraphs>452</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SourceHOV2015</vt:lpstr>
      <vt:lpstr>Slide 1</vt:lpstr>
      <vt:lpstr>Agenda</vt:lpstr>
      <vt:lpstr>Slide 3</vt:lpstr>
      <vt:lpstr>Slide 4</vt:lpstr>
      <vt:lpstr>Slide 5</vt:lpstr>
      <vt:lpstr>Slide 6</vt:lpstr>
      <vt:lpstr>Who Qualifies for the Credit</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Blons</dc:creator>
  <cp:lastModifiedBy>SKuntz, Admin</cp:lastModifiedBy>
  <cp:revision>431</cp:revision>
  <dcterms:created xsi:type="dcterms:W3CDTF">2015-04-02T21:28:51Z</dcterms:created>
  <dcterms:modified xsi:type="dcterms:W3CDTF">2016-08-04T22:45:55Z</dcterms:modified>
</cp:coreProperties>
</file>